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arlow" panose="00000500000000000000" pitchFamily="2" charset="0"/>
      <p:regular r:id="rId14"/>
      <p:bold r:id="rId15"/>
      <p:italic r:id="rId16"/>
      <p:boldItalic r:id="rId17"/>
    </p:embeddedFont>
    <p:embeddedFont>
      <p:font typeface="Spline Sans" panose="020B0604020202020204" charset="0"/>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5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noo Shukla" userId="b42b9263d6b87a34" providerId="LiveId" clId="{D1E458F1-01E4-4417-BA21-85D5189AA7CB}"/>
    <pc:docChg chg="modSld">
      <pc:chgData name="Tannoo Shukla" userId="b42b9263d6b87a34" providerId="LiveId" clId="{D1E458F1-01E4-4417-BA21-85D5189AA7CB}" dt="2025-04-04T04:11:21.263" v="0" actId="1038"/>
      <pc:docMkLst>
        <pc:docMk/>
      </pc:docMkLst>
      <pc:sldChg chg="modSp mod">
        <pc:chgData name="Tannoo Shukla" userId="b42b9263d6b87a34" providerId="LiveId" clId="{D1E458F1-01E4-4417-BA21-85D5189AA7CB}" dt="2025-04-04T04:11:21.263" v="0" actId="1038"/>
        <pc:sldMkLst>
          <pc:docMk/>
          <pc:sldMk cId="0" sldId="256"/>
        </pc:sldMkLst>
        <pc:spChg chg="mod">
          <ac:chgData name="Tannoo Shukla" userId="b42b9263d6b87a34" providerId="LiveId" clId="{D1E458F1-01E4-4417-BA21-85D5189AA7CB}" dt="2025-04-04T04:11:21.263" v="0" actId="1038"/>
          <ac:spMkLst>
            <pc:docMk/>
            <pc:sldMk cId="0" sldId="256"/>
            <ac:spMk id="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4c1bebdd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4c1bebddd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g34c1bebddd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4c1bebddd3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4c1bebddd3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34c1bebddd3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018624b9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4018624b9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34018624b9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a:blip r:embed="rId3">
            <a:alphaModFix/>
          </a:blip>
          <a:stretch>
            <a:fillRect/>
          </a:stretch>
        </p:blipFill>
        <p:spPr>
          <a:xfrm>
            <a:off x="0" y="45220"/>
            <a:ext cx="14630400" cy="1668780"/>
          </a:xfrm>
          <a:prstGeom prst="rect">
            <a:avLst/>
          </a:prstGeom>
          <a:noFill/>
          <a:ln>
            <a:noFill/>
          </a:ln>
        </p:spPr>
      </p:pic>
      <p:sp>
        <p:nvSpPr>
          <p:cNvPr id="49" name="Google Shape;49;p11"/>
          <p:cNvSpPr txBox="1"/>
          <p:nvPr/>
        </p:nvSpPr>
        <p:spPr>
          <a:xfrm>
            <a:off x="1980867" y="2626475"/>
            <a:ext cx="12606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lt1"/>
                </a:solidFill>
              </a:rPr>
              <a:t>                             Artificial Intelligence(AI101B)</a:t>
            </a:r>
            <a:br>
              <a:rPr lang="en-US" sz="2800">
                <a:solidFill>
                  <a:schemeClr val="lt1"/>
                </a:solidFill>
              </a:rPr>
            </a:br>
            <a:r>
              <a:rPr lang="en-US" sz="2800">
                <a:solidFill>
                  <a:schemeClr val="lt1"/>
                </a:solidFill>
              </a:rPr>
              <a:t>                                       Even Semester</a:t>
            </a:r>
            <a:br>
              <a:rPr lang="en-US" sz="2800">
                <a:solidFill>
                  <a:schemeClr val="lt1"/>
                </a:solidFill>
              </a:rPr>
            </a:br>
            <a:r>
              <a:rPr lang="en-US" sz="2800">
                <a:solidFill>
                  <a:schemeClr val="lt1"/>
                </a:solidFill>
              </a:rPr>
              <a:t>                                      Session 2024-25</a:t>
            </a:r>
            <a:endParaRPr sz="2800">
              <a:solidFill>
                <a:schemeClr val="lt1"/>
              </a:solidFill>
            </a:endParaRPr>
          </a:p>
        </p:txBody>
      </p:sp>
      <p:sp>
        <p:nvSpPr>
          <p:cNvPr id="50" name="Google Shape;50;p11"/>
          <p:cNvSpPr txBox="1"/>
          <p:nvPr/>
        </p:nvSpPr>
        <p:spPr>
          <a:xfrm>
            <a:off x="4837075" y="4552550"/>
            <a:ext cx="12606900" cy="257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lt1"/>
                </a:solidFill>
              </a:rPr>
              <a:t>Tannoo Shukla (202410116100220)</a:t>
            </a:r>
            <a:endParaRPr sz="2100">
              <a:solidFill>
                <a:schemeClr val="lt1"/>
              </a:solidFill>
            </a:endParaRPr>
          </a:p>
          <a:p>
            <a:pPr marL="0" lvl="0" indent="0" algn="l" rtl="0">
              <a:spcBef>
                <a:spcPts val="0"/>
              </a:spcBef>
              <a:spcAft>
                <a:spcPts val="0"/>
              </a:spcAft>
              <a:buNone/>
            </a:pPr>
            <a:r>
              <a:rPr lang="en-US" sz="2100">
                <a:solidFill>
                  <a:schemeClr val="lt1"/>
                </a:solidFill>
              </a:rPr>
              <a:t>Tannu Modanwal (202410116100221)</a:t>
            </a:r>
            <a:endParaRPr sz="2100">
              <a:solidFill>
                <a:schemeClr val="lt1"/>
              </a:solidFill>
            </a:endParaRPr>
          </a:p>
          <a:p>
            <a:pPr marL="0" lvl="0" indent="0" algn="l" rtl="0">
              <a:spcBef>
                <a:spcPts val="0"/>
              </a:spcBef>
              <a:spcAft>
                <a:spcPts val="0"/>
              </a:spcAft>
              <a:buNone/>
            </a:pPr>
            <a:r>
              <a:rPr lang="en-US" sz="2100">
                <a:solidFill>
                  <a:schemeClr val="lt1"/>
                </a:solidFill>
              </a:rPr>
              <a:t>Tanya Singh (202410116100222)</a:t>
            </a:r>
            <a:endParaRPr sz="2100">
              <a:solidFill>
                <a:schemeClr val="lt1"/>
              </a:solidFill>
            </a:endParaRPr>
          </a:p>
          <a:p>
            <a:pPr marL="0" lvl="0" indent="0" algn="l" rtl="0">
              <a:spcBef>
                <a:spcPts val="0"/>
              </a:spcBef>
              <a:spcAft>
                <a:spcPts val="0"/>
              </a:spcAft>
              <a:buNone/>
            </a:pPr>
            <a:r>
              <a:rPr lang="en-US" sz="2100">
                <a:solidFill>
                  <a:schemeClr val="lt1"/>
                </a:solidFill>
              </a:rPr>
              <a:t>Trapti Rajput (202410116100224)</a:t>
            </a:r>
            <a:endParaRPr sz="2100">
              <a:solidFill>
                <a:schemeClr val="lt1"/>
              </a:solidFill>
            </a:endParaRPr>
          </a:p>
          <a:p>
            <a:pPr marL="0" lvl="0" indent="0" algn="l" rtl="0">
              <a:spcBef>
                <a:spcPts val="0"/>
              </a:spcBef>
              <a:spcAft>
                <a:spcPts val="0"/>
              </a:spcAft>
              <a:buNone/>
            </a:pPr>
            <a:endParaRPr sz="2900"/>
          </a:p>
          <a:p>
            <a:pPr marL="0" lvl="0" indent="0" algn="l" rtl="0">
              <a:spcBef>
                <a:spcPts val="0"/>
              </a:spcBef>
              <a:spcAft>
                <a:spcPts val="0"/>
              </a:spcAft>
              <a:buNone/>
            </a:pPr>
            <a:endParaRPr sz="2100"/>
          </a:p>
          <a:p>
            <a:pPr marL="0" lvl="0" indent="0" algn="l" rtl="0">
              <a:spcBef>
                <a:spcPts val="0"/>
              </a:spcBef>
              <a:spcAft>
                <a:spcPts val="0"/>
              </a:spcAft>
              <a:buNone/>
            </a:pPr>
            <a:endParaRPr sz="2100"/>
          </a:p>
        </p:txBody>
      </p:sp>
      <p:sp>
        <p:nvSpPr>
          <p:cNvPr id="51" name="Google Shape;51;p11"/>
          <p:cNvSpPr txBox="1"/>
          <p:nvPr/>
        </p:nvSpPr>
        <p:spPr>
          <a:xfrm>
            <a:off x="12935350" y="7873150"/>
            <a:ext cx="1510200" cy="93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0" descr="preencoded.png"/>
          <p:cNvPicPr preferRelativeResize="0"/>
          <p:nvPr/>
        </p:nvPicPr>
        <p:blipFill rotWithShape="1">
          <a:blip r:embed="rId3">
            <a:alphaModFix/>
          </a:blip>
          <a:srcRect/>
          <a:stretch/>
        </p:blipFill>
        <p:spPr>
          <a:xfrm>
            <a:off x="0" y="0"/>
            <a:ext cx="14630400" cy="2766774"/>
          </a:xfrm>
          <a:prstGeom prst="rect">
            <a:avLst/>
          </a:prstGeom>
          <a:noFill/>
          <a:ln>
            <a:noFill/>
          </a:ln>
        </p:spPr>
      </p:pic>
      <p:sp>
        <p:nvSpPr>
          <p:cNvPr id="202" name="Google Shape;202;p20"/>
          <p:cNvSpPr/>
          <p:nvPr/>
        </p:nvSpPr>
        <p:spPr>
          <a:xfrm>
            <a:off x="774621" y="3375422"/>
            <a:ext cx="8517612" cy="614720"/>
          </a:xfrm>
          <a:prstGeom prst="rect">
            <a:avLst/>
          </a:prstGeom>
          <a:noFill/>
          <a:ln>
            <a:noFill/>
          </a:ln>
        </p:spPr>
        <p:txBody>
          <a:bodyPr spcFirstLastPara="1" wrap="square" lIns="0" tIns="0" rIns="0" bIns="0" anchor="t" anchorCtr="0">
            <a:noAutofit/>
          </a:bodyPr>
          <a:lstStyle/>
          <a:p>
            <a:pPr marL="0" marR="0" lvl="0" indent="0" algn="l" rtl="0">
              <a:lnSpc>
                <a:spcPct val="124675"/>
              </a:lnSpc>
              <a:spcBef>
                <a:spcPts val="0"/>
              </a:spcBef>
              <a:spcAft>
                <a:spcPts val="0"/>
              </a:spcAft>
              <a:buClr>
                <a:srgbClr val="F0FCFF"/>
              </a:buClr>
              <a:buSzPts val="3850"/>
              <a:buFont typeface="Spline Sans"/>
              <a:buNone/>
            </a:pPr>
            <a:r>
              <a:rPr lang="en-US" sz="3850" b="1" i="0" u="none" strike="noStrike" cap="none">
                <a:solidFill>
                  <a:srgbClr val="F0FCFF"/>
                </a:solidFill>
                <a:latin typeface="Spline Sans"/>
                <a:ea typeface="Spline Sans"/>
                <a:cs typeface="Spline Sans"/>
                <a:sym typeface="Spline Sans"/>
              </a:rPr>
              <a:t>Conclusion: The Power of Visual Data</a:t>
            </a:r>
            <a:endParaRPr sz="3850" b="0" i="0" u="none" strike="noStrike" cap="none"/>
          </a:p>
        </p:txBody>
      </p:sp>
      <p:sp>
        <p:nvSpPr>
          <p:cNvPr id="203" name="Google Shape;203;p20"/>
          <p:cNvSpPr/>
          <p:nvPr/>
        </p:nvSpPr>
        <p:spPr>
          <a:xfrm>
            <a:off x="774621" y="4322088"/>
            <a:ext cx="4212788" cy="1990844"/>
          </a:xfrm>
          <a:prstGeom prst="roundRect">
            <a:avLst>
              <a:gd name="adj" fmla="val 16677"/>
            </a:avLst>
          </a:prstGeom>
          <a:solidFill>
            <a:srgbClr val="0A081B"/>
          </a:solidFill>
          <a:ln w="22850" cap="flat" cmpd="sng">
            <a:solidFill>
              <a:srgbClr val="16FF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18818" y="4566285"/>
            <a:ext cx="2459355" cy="307419"/>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E0E4E6"/>
              </a:buClr>
              <a:buSzPts val="1900"/>
              <a:buFont typeface="Spline Sans"/>
              <a:buNone/>
            </a:pPr>
            <a:r>
              <a:rPr lang="en-US" sz="1900" b="1" i="0" u="none" strike="noStrike" cap="none">
                <a:solidFill>
                  <a:srgbClr val="E0E4E6"/>
                </a:solidFill>
                <a:latin typeface="Spline Sans"/>
                <a:ea typeface="Spline Sans"/>
                <a:cs typeface="Spline Sans"/>
                <a:sym typeface="Spline Sans"/>
              </a:rPr>
              <a:t>Simplify Complexity</a:t>
            </a:r>
            <a:endParaRPr sz="1900" b="0" i="0" u="none" strike="noStrike" cap="none"/>
          </a:p>
        </p:txBody>
      </p:sp>
      <p:sp>
        <p:nvSpPr>
          <p:cNvPr id="205" name="Google Shape;205;p20"/>
          <p:cNvSpPr/>
          <p:nvPr/>
        </p:nvSpPr>
        <p:spPr>
          <a:xfrm>
            <a:off x="1018818" y="5006459"/>
            <a:ext cx="3724394" cy="1062276"/>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Visualization simplifies complex information, making it easier to understand and act upon.</a:t>
            </a:r>
            <a:endParaRPr sz="1700" b="0" i="0" u="none" strike="noStrike" cap="none"/>
          </a:p>
        </p:txBody>
      </p:sp>
      <p:sp>
        <p:nvSpPr>
          <p:cNvPr id="206" name="Google Shape;206;p20"/>
          <p:cNvSpPr/>
          <p:nvPr/>
        </p:nvSpPr>
        <p:spPr>
          <a:xfrm>
            <a:off x="5208746" y="4322088"/>
            <a:ext cx="4212788" cy="1990844"/>
          </a:xfrm>
          <a:prstGeom prst="roundRect">
            <a:avLst>
              <a:gd name="adj" fmla="val 16677"/>
            </a:avLst>
          </a:prstGeom>
          <a:solidFill>
            <a:srgbClr val="0A081B"/>
          </a:solidFill>
          <a:ln w="22850" cap="flat" cmpd="sng">
            <a:solidFill>
              <a:srgbClr val="29DD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5452943" y="4566285"/>
            <a:ext cx="2459355" cy="307419"/>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E0E4E6"/>
              </a:buClr>
              <a:buSzPts val="1900"/>
              <a:buFont typeface="Spline Sans"/>
              <a:buNone/>
            </a:pPr>
            <a:r>
              <a:rPr lang="en-US" sz="1900" b="1" i="0" u="none" strike="noStrike" cap="none">
                <a:solidFill>
                  <a:srgbClr val="E0E4E6"/>
                </a:solidFill>
                <a:latin typeface="Spline Sans"/>
                <a:ea typeface="Spline Sans"/>
                <a:cs typeface="Spline Sans"/>
                <a:sym typeface="Spline Sans"/>
              </a:rPr>
              <a:t>Faster Decisions</a:t>
            </a:r>
            <a:endParaRPr sz="1900" b="0" i="0" u="none" strike="noStrike" cap="none"/>
          </a:p>
        </p:txBody>
      </p:sp>
      <p:sp>
        <p:nvSpPr>
          <p:cNvPr id="208" name="Google Shape;208;p20"/>
          <p:cNvSpPr/>
          <p:nvPr/>
        </p:nvSpPr>
        <p:spPr>
          <a:xfrm>
            <a:off x="5452943" y="5006459"/>
            <a:ext cx="3724394" cy="1062276"/>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Enables faster decision-making by providing quick access to key insights and trends.</a:t>
            </a:r>
            <a:endParaRPr sz="1700" b="0" i="0" u="none" strike="noStrike" cap="none"/>
          </a:p>
        </p:txBody>
      </p:sp>
      <p:sp>
        <p:nvSpPr>
          <p:cNvPr id="209" name="Google Shape;209;p20"/>
          <p:cNvSpPr/>
          <p:nvPr/>
        </p:nvSpPr>
        <p:spPr>
          <a:xfrm>
            <a:off x="9642872" y="4322088"/>
            <a:ext cx="4212788" cy="1990844"/>
          </a:xfrm>
          <a:prstGeom prst="roundRect">
            <a:avLst>
              <a:gd name="adj" fmla="val 16677"/>
            </a:avLst>
          </a:prstGeom>
          <a:solidFill>
            <a:srgbClr val="0A081B"/>
          </a:solidFill>
          <a:ln w="22850" cap="flat" cmpd="sng">
            <a:solidFill>
              <a:srgbClr val="37A7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9887069" y="4566285"/>
            <a:ext cx="2631758" cy="307419"/>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E0E4E6"/>
              </a:buClr>
              <a:buSzPts val="1900"/>
              <a:buFont typeface="Spline Sans"/>
              <a:buNone/>
            </a:pPr>
            <a:r>
              <a:rPr lang="en-US" sz="1900" b="1" i="0" u="none" strike="noStrike" cap="none">
                <a:solidFill>
                  <a:srgbClr val="E0E4E6"/>
                </a:solidFill>
                <a:latin typeface="Spline Sans"/>
                <a:ea typeface="Spline Sans"/>
                <a:cs typeface="Spline Sans"/>
                <a:sym typeface="Spline Sans"/>
              </a:rPr>
              <a:t>Uncover Opportunities</a:t>
            </a:r>
            <a:endParaRPr sz="1900" b="0" i="0" u="none" strike="noStrike" cap="none"/>
          </a:p>
        </p:txBody>
      </p:sp>
      <p:sp>
        <p:nvSpPr>
          <p:cNvPr id="211" name="Google Shape;211;p20"/>
          <p:cNvSpPr/>
          <p:nvPr/>
        </p:nvSpPr>
        <p:spPr>
          <a:xfrm>
            <a:off x="9887069" y="5006459"/>
            <a:ext cx="3724394" cy="1062276"/>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Uncovers hidden business opportunities by revealing patterns and relationships in sales data.</a:t>
            </a:r>
            <a:endParaRPr sz="1700" b="0" i="0" u="none" strike="noStrike" cap="none"/>
          </a:p>
        </p:txBody>
      </p:sp>
      <p:sp>
        <p:nvSpPr>
          <p:cNvPr id="212" name="Google Shape;212;p20"/>
          <p:cNvSpPr/>
          <p:nvPr/>
        </p:nvSpPr>
        <p:spPr>
          <a:xfrm>
            <a:off x="774621" y="6561892"/>
            <a:ext cx="13081159" cy="1062276"/>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In conclusion, visualization transforms raw data into strategic insight, enabling businesses to make informed decisions and drive growth. The future of sales analytics lies in more interactive and predictive insights, empowering businesses to stay ahead in a competitive landscape.</a:t>
            </a:r>
            <a:endParaRPr sz="1700" b="0" i="0" u="none" strike="noStrike" cap="none"/>
          </a:p>
        </p:txBody>
      </p:sp>
      <p:sp>
        <p:nvSpPr>
          <p:cNvPr id="213" name="Google Shape;213;p20"/>
          <p:cNvSpPr txBox="1"/>
          <p:nvPr/>
        </p:nvSpPr>
        <p:spPr>
          <a:xfrm>
            <a:off x="12935350" y="7873150"/>
            <a:ext cx="1510200" cy="93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1"/>
          <p:cNvSpPr txBox="1"/>
          <p:nvPr/>
        </p:nvSpPr>
        <p:spPr>
          <a:xfrm>
            <a:off x="4924625" y="2845350"/>
            <a:ext cx="97398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700">
                <a:solidFill>
                  <a:schemeClr val="lt1"/>
                </a:solidFill>
              </a:rPr>
              <a:t>Thank You</a:t>
            </a:r>
            <a:endParaRPr sz="7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12"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8" name="Google Shape;58;p12"/>
          <p:cNvSpPr/>
          <p:nvPr/>
        </p:nvSpPr>
        <p:spPr>
          <a:xfrm>
            <a:off x="6294358" y="818555"/>
            <a:ext cx="7528084" cy="192381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0FCFF"/>
              </a:buClr>
              <a:buSzPts val="4000"/>
              <a:buFont typeface="Spline Sans"/>
              <a:buNone/>
            </a:pPr>
            <a:r>
              <a:rPr lang="en-US" sz="4000" b="1" i="0" u="none" strike="noStrike" cap="none">
                <a:solidFill>
                  <a:srgbClr val="F0FCFF"/>
                </a:solidFill>
                <a:latin typeface="Spline Sans"/>
                <a:ea typeface="Spline Sans"/>
                <a:cs typeface="Spline Sans"/>
                <a:sym typeface="Spline Sans"/>
              </a:rPr>
              <a:t>Sales Data Visualization: Transforming Numbers into Insights</a:t>
            </a:r>
            <a:endParaRPr sz="4000" b="0" i="0" u="none" strike="noStrike" cap="none"/>
          </a:p>
        </p:txBody>
      </p:sp>
      <p:sp>
        <p:nvSpPr>
          <p:cNvPr id="59" name="Google Shape;59;p12"/>
          <p:cNvSpPr/>
          <p:nvPr/>
        </p:nvSpPr>
        <p:spPr>
          <a:xfrm>
            <a:off x="6294358" y="3088600"/>
            <a:ext cx="7528084" cy="2215991"/>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0E4E6"/>
              </a:buClr>
              <a:buSzPts val="1800"/>
              <a:buFont typeface="Barlow"/>
              <a:buNone/>
            </a:pPr>
            <a:r>
              <a:rPr lang="en-US" sz="1800" b="0" i="0" u="none" strike="noStrike" cap="none">
                <a:solidFill>
                  <a:srgbClr val="E0E4E6"/>
                </a:solidFill>
                <a:latin typeface="Barlow"/>
                <a:ea typeface="Barlow"/>
                <a:cs typeface="Barlow"/>
                <a:sym typeface="Barlow"/>
              </a:rPr>
              <a:t>In today's data-driven world, the ability to transform raw sales figures into actionable business intelligence is paramount. Sales data visualization bridges the gap between data complexity and strategic understanding, empowering decision-makers with clear, compelling visuals. By turning complex datasets into easily digestible formats, businesses can unlock insights, optimize performance, and drive growth.</a:t>
            </a:r>
            <a:endParaRPr sz="1800" b="0" i="0" u="none" strike="noStrike" cap="none">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a:p>
            <a:pPr marL="0" marR="0" lvl="0" indent="0" algn="l" rtl="0">
              <a:lnSpc>
                <a:spcPct val="161111"/>
              </a:lnSpc>
              <a:spcBef>
                <a:spcPts val="0"/>
              </a:spcBef>
              <a:spcAft>
                <a:spcPts val="0"/>
              </a:spcAft>
              <a:buClr>
                <a:srgbClr val="E0E4E6"/>
              </a:buClr>
              <a:buSzPts val="1800"/>
              <a:buFont typeface="Barlow"/>
              <a:buNone/>
            </a:pPr>
            <a:endParaRPr sz="1800">
              <a:solidFill>
                <a:srgbClr val="E0E4E6"/>
              </a:solidFill>
              <a:latin typeface="Barlow"/>
              <a:ea typeface="Barlow"/>
              <a:cs typeface="Barlow"/>
              <a:sym typeface="Barlow"/>
            </a:endParaRPr>
          </a:p>
        </p:txBody>
      </p:sp>
      <p:sp>
        <p:nvSpPr>
          <p:cNvPr id="60" name="Google Shape;60;p12"/>
          <p:cNvSpPr/>
          <p:nvPr/>
        </p:nvSpPr>
        <p:spPr>
          <a:xfrm>
            <a:off x="6294358" y="5783142"/>
            <a:ext cx="7528200" cy="1846800"/>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0E4E6"/>
              </a:buClr>
              <a:buSzPts val="1800"/>
              <a:buFont typeface="Barlow"/>
              <a:buNone/>
            </a:pPr>
            <a:r>
              <a:rPr lang="en-US" sz="1800" b="0" i="0" u="none" strike="noStrike" cap="none">
                <a:solidFill>
                  <a:srgbClr val="E0E4E6"/>
                </a:solidFill>
                <a:latin typeface="Barlow"/>
                <a:ea typeface="Barlow"/>
                <a:cs typeface="Barlow"/>
                <a:sym typeface="Barlow"/>
              </a:rPr>
              <a:t>This presentation will guide you through the essentials of sales data visualization, demonstrating how it can revolutionize your approach to sales analytics and business strategy. We'll explore key techniques, illustrate the power of effective data representation, and highlight how visualization</a:t>
            </a:r>
            <a:r>
              <a:rPr lang="en-US" sz="1800">
                <a:solidFill>
                  <a:srgbClr val="E0E4E6"/>
                </a:solidFill>
                <a:latin typeface="Barlow"/>
                <a:ea typeface="Barlow"/>
                <a:cs typeface="Barlow"/>
                <a:sym typeface="Barlow"/>
              </a:rPr>
              <a:t>.</a:t>
            </a:r>
            <a:endParaRPr sz="1800" b="0" i="0" u="none" strike="noStrike" cap="none"/>
          </a:p>
        </p:txBody>
      </p:sp>
      <p:sp>
        <p:nvSpPr>
          <p:cNvPr id="61" name="Google Shape;61;p12"/>
          <p:cNvSpPr txBox="1"/>
          <p:nvPr/>
        </p:nvSpPr>
        <p:spPr>
          <a:xfrm>
            <a:off x="12979125" y="7813750"/>
            <a:ext cx="16512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2"/>
          <p:cNvSpPr txBox="1"/>
          <p:nvPr/>
        </p:nvSpPr>
        <p:spPr>
          <a:xfrm>
            <a:off x="12935350" y="7873150"/>
            <a:ext cx="1510200" cy="93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p:nvPr/>
        </p:nvSpPr>
        <p:spPr>
          <a:xfrm>
            <a:off x="864037" y="716399"/>
            <a:ext cx="6210062"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Presentation Objectives</a:t>
            </a:r>
            <a:endParaRPr sz="4300" b="0" i="0" u="none" strike="noStrike" cap="none"/>
          </a:p>
        </p:txBody>
      </p:sp>
      <p:sp>
        <p:nvSpPr>
          <p:cNvPr id="69" name="Google Shape;69;p13"/>
          <p:cNvSpPr/>
          <p:nvPr/>
        </p:nvSpPr>
        <p:spPr>
          <a:xfrm>
            <a:off x="864037" y="2173605"/>
            <a:ext cx="555427" cy="555427"/>
          </a:xfrm>
          <a:prstGeom prst="roundRect">
            <a:avLst>
              <a:gd name="adj" fmla="val 66675"/>
            </a:avLst>
          </a:prstGeom>
          <a:solidFill>
            <a:srgbClr val="0A081B"/>
          </a:solidFill>
          <a:ln w="30475" cap="flat" cmpd="sng">
            <a:solidFill>
              <a:srgbClr val="16FF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977146" y="2245519"/>
            <a:ext cx="329089" cy="41148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E4E6"/>
              </a:buClr>
              <a:buSzPts val="2550"/>
              <a:buFont typeface="Spline Sans"/>
              <a:buNone/>
            </a:pPr>
            <a:r>
              <a:rPr lang="en-US" sz="2550" b="1" i="0" u="none" strike="noStrike" cap="none">
                <a:solidFill>
                  <a:srgbClr val="E0E4E6"/>
                </a:solidFill>
                <a:latin typeface="Spline Sans"/>
                <a:ea typeface="Spline Sans"/>
                <a:cs typeface="Spline Sans"/>
                <a:sym typeface="Spline Sans"/>
              </a:rPr>
              <a:t>1</a:t>
            </a:r>
            <a:endParaRPr sz="2550" b="0" i="0" u="none" strike="noStrike" cap="none"/>
          </a:p>
        </p:txBody>
      </p:sp>
      <p:sp>
        <p:nvSpPr>
          <p:cNvPr id="71" name="Google Shape;71;p13"/>
          <p:cNvSpPr/>
          <p:nvPr/>
        </p:nvSpPr>
        <p:spPr>
          <a:xfrm>
            <a:off x="1666280" y="2173605"/>
            <a:ext cx="3046095"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0E4E6"/>
              </a:buClr>
              <a:buSzPts val="2150"/>
              <a:buFont typeface="Spline Sans"/>
              <a:buNone/>
            </a:pPr>
            <a:r>
              <a:rPr lang="en-US" sz="2150" b="1" i="0" u="none" strike="noStrike" cap="none">
                <a:solidFill>
                  <a:srgbClr val="E0E4E6"/>
                </a:solidFill>
                <a:latin typeface="Spline Sans"/>
                <a:ea typeface="Spline Sans"/>
                <a:cs typeface="Spline Sans"/>
                <a:sym typeface="Spline Sans"/>
              </a:rPr>
              <a:t>Demonstrate the Power</a:t>
            </a:r>
            <a:endParaRPr sz="2150" b="0" i="0" u="none" strike="noStrike" cap="none"/>
          </a:p>
        </p:txBody>
      </p:sp>
      <p:sp>
        <p:nvSpPr>
          <p:cNvPr id="72" name="Google Shape;72;p13"/>
          <p:cNvSpPr/>
          <p:nvPr/>
        </p:nvSpPr>
        <p:spPr>
          <a:xfrm>
            <a:off x="1666280" y="2664619"/>
            <a:ext cx="5525572"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Illustrate the transformative impact of sales data visualization on business intelligence and strategic decision-making.</a:t>
            </a:r>
            <a:endParaRPr sz="1900" b="0" i="0" u="none" strike="noStrike" cap="none"/>
          </a:p>
        </p:txBody>
      </p:sp>
      <p:sp>
        <p:nvSpPr>
          <p:cNvPr id="73" name="Google Shape;73;p13"/>
          <p:cNvSpPr/>
          <p:nvPr/>
        </p:nvSpPr>
        <p:spPr>
          <a:xfrm>
            <a:off x="7438668" y="2173605"/>
            <a:ext cx="555427" cy="555427"/>
          </a:xfrm>
          <a:prstGeom prst="roundRect">
            <a:avLst>
              <a:gd name="adj" fmla="val 66675"/>
            </a:avLst>
          </a:prstGeom>
          <a:solidFill>
            <a:srgbClr val="0A081B"/>
          </a:solidFill>
          <a:ln w="30475" cap="flat" cmpd="sng">
            <a:solidFill>
              <a:srgbClr val="29DD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7551777" y="2245519"/>
            <a:ext cx="329089" cy="41148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E4E6"/>
              </a:buClr>
              <a:buSzPts val="2550"/>
              <a:buFont typeface="Spline Sans"/>
              <a:buNone/>
            </a:pPr>
            <a:r>
              <a:rPr lang="en-US" sz="2550" b="1" i="0" u="none" strike="noStrike" cap="none">
                <a:solidFill>
                  <a:srgbClr val="E0E4E6"/>
                </a:solidFill>
                <a:latin typeface="Spline Sans"/>
                <a:ea typeface="Spline Sans"/>
                <a:cs typeface="Spline Sans"/>
                <a:sym typeface="Spline Sans"/>
              </a:rPr>
              <a:t>2</a:t>
            </a:r>
            <a:endParaRPr sz="2550" b="0" i="0" u="none" strike="noStrike" cap="none"/>
          </a:p>
        </p:txBody>
      </p:sp>
      <p:sp>
        <p:nvSpPr>
          <p:cNvPr id="75" name="Google Shape;75;p13"/>
          <p:cNvSpPr/>
          <p:nvPr/>
        </p:nvSpPr>
        <p:spPr>
          <a:xfrm>
            <a:off x="8240911" y="2173605"/>
            <a:ext cx="3042523"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0E4E6"/>
              </a:buClr>
              <a:buSzPts val="2150"/>
              <a:buFont typeface="Spline Sans"/>
              <a:buNone/>
            </a:pPr>
            <a:r>
              <a:rPr lang="en-US" sz="2150" b="1" i="0" u="none" strike="noStrike" cap="none">
                <a:solidFill>
                  <a:srgbClr val="E0E4E6"/>
                </a:solidFill>
                <a:latin typeface="Spline Sans"/>
                <a:ea typeface="Spline Sans"/>
                <a:cs typeface="Spline Sans"/>
                <a:sym typeface="Spline Sans"/>
              </a:rPr>
              <a:t>Explore Key Techniques</a:t>
            </a:r>
            <a:endParaRPr sz="2150" b="0" i="0" u="none" strike="noStrike" cap="none"/>
          </a:p>
        </p:txBody>
      </p:sp>
      <p:sp>
        <p:nvSpPr>
          <p:cNvPr id="76" name="Google Shape;76;p13"/>
          <p:cNvSpPr/>
          <p:nvPr/>
        </p:nvSpPr>
        <p:spPr>
          <a:xfrm>
            <a:off x="8240911" y="2664619"/>
            <a:ext cx="5525572" cy="790099"/>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Uncover effective methods for data representation that enhance understanding and insight extraction.</a:t>
            </a:r>
            <a:endParaRPr sz="1900" b="0" i="0" u="none" strike="noStrike" cap="none"/>
          </a:p>
        </p:txBody>
      </p:sp>
      <p:sp>
        <p:nvSpPr>
          <p:cNvPr id="77" name="Google Shape;77;p13"/>
          <p:cNvSpPr/>
          <p:nvPr/>
        </p:nvSpPr>
        <p:spPr>
          <a:xfrm>
            <a:off x="864037" y="4374237"/>
            <a:ext cx="555427" cy="555427"/>
          </a:xfrm>
          <a:prstGeom prst="roundRect">
            <a:avLst>
              <a:gd name="adj" fmla="val 66675"/>
            </a:avLst>
          </a:prstGeom>
          <a:solidFill>
            <a:srgbClr val="0A081B"/>
          </a:solidFill>
          <a:ln w="30475" cap="flat" cmpd="sng">
            <a:solidFill>
              <a:srgbClr val="37A7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977146" y="4446151"/>
            <a:ext cx="329089" cy="41148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E4E6"/>
              </a:buClr>
              <a:buSzPts val="2550"/>
              <a:buFont typeface="Spline Sans"/>
              <a:buNone/>
            </a:pPr>
            <a:r>
              <a:rPr lang="en-US" sz="2550" b="1" i="0" u="none" strike="noStrike" cap="none">
                <a:solidFill>
                  <a:srgbClr val="E0E4E6"/>
                </a:solidFill>
                <a:latin typeface="Spline Sans"/>
                <a:ea typeface="Spline Sans"/>
                <a:cs typeface="Spline Sans"/>
                <a:sym typeface="Spline Sans"/>
              </a:rPr>
              <a:t>3</a:t>
            </a:r>
            <a:endParaRPr sz="2550" b="0" i="0" u="none" strike="noStrike" cap="none"/>
          </a:p>
        </p:txBody>
      </p:sp>
      <p:sp>
        <p:nvSpPr>
          <p:cNvPr id="79" name="Google Shape;79;p13"/>
          <p:cNvSpPr/>
          <p:nvPr/>
        </p:nvSpPr>
        <p:spPr>
          <a:xfrm>
            <a:off x="1666280" y="4374237"/>
            <a:ext cx="320671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0E4E6"/>
              </a:buClr>
              <a:buSzPts val="2150"/>
              <a:buFont typeface="Spline Sans"/>
              <a:buNone/>
            </a:pPr>
            <a:r>
              <a:rPr lang="en-US" sz="2150" b="1" i="0" u="none" strike="noStrike" cap="none">
                <a:solidFill>
                  <a:srgbClr val="E0E4E6"/>
                </a:solidFill>
                <a:latin typeface="Spline Sans"/>
                <a:ea typeface="Spline Sans"/>
                <a:cs typeface="Spline Sans"/>
                <a:sym typeface="Spline Sans"/>
              </a:rPr>
              <a:t>Drive Business Decisions</a:t>
            </a:r>
            <a:endParaRPr sz="2150" b="0" i="0" u="none" strike="noStrike" cap="none"/>
          </a:p>
        </p:txBody>
      </p:sp>
      <p:sp>
        <p:nvSpPr>
          <p:cNvPr id="80" name="Google Shape;80;p13"/>
          <p:cNvSpPr/>
          <p:nvPr/>
        </p:nvSpPr>
        <p:spPr>
          <a:xfrm>
            <a:off x="1666280" y="4865251"/>
            <a:ext cx="5525572" cy="790099"/>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Showcase how visualizations serve as the catalyst for well-informed and strategic business choices.</a:t>
            </a:r>
            <a:endParaRPr sz="1900" b="0" i="0" u="none" strike="noStrike" cap="none"/>
          </a:p>
        </p:txBody>
      </p:sp>
      <p:sp>
        <p:nvSpPr>
          <p:cNvPr id="81" name="Google Shape;81;p13"/>
          <p:cNvSpPr/>
          <p:nvPr/>
        </p:nvSpPr>
        <p:spPr>
          <a:xfrm>
            <a:off x="7438668" y="4374237"/>
            <a:ext cx="555427" cy="555427"/>
          </a:xfrm>
          <a:prstGeom prst="roundRect">
            <a:avLst>
              <a:gd name="adj" fmla="val 66675"/>
            </a:avLst>
          </a:prstGeom>
          <a:solidFill>
            <a:srgbClr val="0A081B"/>
          </a:solidFill>
          <a:ln w="30475" cap="flat" cmpd="sng">
            <a:solidFill>
              <a:srgbClr val="0912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7551777" y="4446151"/>
            <a:ext cx="329089" cy="41148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E4E6"/>
              </a:buClr>
              <a:buSzPts val="2550"/>
              <a:buFont typeface="Spline Sans"/>
              <a:buNone/>
            </a:pPr>
            <a:r>
              <a:rPr lang="en-US" sz="2550" b="1" i="0" u="none" strike="noStrike" cap="none">
                <a:solidFill>
                  <a:srgbClr val="E0E4E6"/>
                </a:solidFill>
                <a:latin typeface="Spline Sans"/>
                <a:ea typeface="Spline Sans"/>
                <a:cs typeface="Spline Sans"/>
                <a:sym typeface="Spline Sans"/>
              </a:rPr>
              <a:t>4</a:t>
            </a:r>
            <a:endParaRPr sz="2550" b="0" i="0" u="none" strike="noStrike" cap="none"/>
          </a:p>
        </p:txBody>
      </p:sp>
      <p:sp>
        <p:nvSpPr>
          <p:cNvPr id="83" name="Google Shape;83;p13"/>
          <p:cNvSpPr/>
          <p:nvPr/>
        </p:nvSpPr>
        <p:spPr>
          <a:xfrm>
            <a:off x="8240911" y="4374237"/>
            <a:ext cx="3355419"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0E4E6"/>
              </a:buClr>
              <a:buSzPts val="2150"/>
              <a:buFont typeface="Spline Sans"/>
              <a:buNone/>
            </a:pPr>
            <a:r>
              <a:rPr lang="en-US" sz="2150" b="1" i="0" u="none" strike="noStrike" cap="none">
                <a:solidFill>
                  <a:srgbClr val="E0E4E6"/>
                </a:solidFill>
                <a:latin typeface="Spline Sans"/>
                <a:ea typeface="Spline Sans"/>
                <a:cs typeface="Spline Sans"/>
                <a:sym typeface="Spline Sans"/>
              </a:rPr>
              <a:t>Methodological Approach</a:t>
            </a:r>
            <a:endParaRPr sz="2150" b="0" i="0" u="none" strike="noStrike" cap="none"/>
          </a:p>
        </p:txBody>
      </p:sp>
      <p:sp>
        <p:nvSpPr>
          <p:cNvPr id="84" name="Google Shape;84;p13"/>
          <p:cNvSpPr/>
          <p:nvPr/>
        </p:nvSpPr>
        <p:spPr>
          <a:xfrm>
            <a:off x="8240911" y="4865251"/>
            <a:ext cx="5525572"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Present our comprehensive approach for data analysis, from collection and preprocessing to visualization and insights.</a:t>
            </a:r>
            <a:endParaRPr sz="1900" b="0" i="0" u="none" strike="noStrike" cap="none"/>
          </a:p>
        </p:txBody>
      </p:sp>
      <p:sp>
        <p:nvSpPr>
          <p:cNvPr id="85" name="Google Shape;85;p13"/>
          <p:cNvSpPr/>
          <p:nvPr/>
        </p:nvSpPr>
        <p:spPr>
          <a:xfrm>
            <a:off x="864037" y="6328053"/>
            <a:ext cx="12902327"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Our goal is to equip you with the knowledge and tools to leverage sales data visualization effectively, enabling you to make data-driven decisions that drive business success. By the end of this presentation, you'll have a clear understanding of how to harness the power of visual data to unlock hidden opportunities and optimize your sales strategies.</a:t>
            </a:r>
            <a:endParaRPr sz="1900" b="0" i="0" u="none" strike="noStrike" cap="none"/>
          </a:p>
        </p:txBody>
      </p:sp>
      <p:sp>
        <p:nvSpPr>
          <p:cNvPr id="86" name="Google Shape;86;p13"/>
          <p:cNvSpPr txBox="1"/>
          <p:nvPr/>
        </p:nvSpPr>
        <p:spPr>
          <a:xfrm>
            <a:off x="13022900" y="7901300"/>
            <a:ext cx="1607400" cy="1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3"/>
          <p:cNvSpPr txBox="1"/>
          <p:nvPr/>
        </p:nvSpPr>
        <p:spPr>
          <a:xfrm>
            <a:off x="12935350" y="7873150"/>
            <a:ext cx="1510200" cy="93900"/>
          </a:xfrm>
          <a:prstGeom prst="rect">
            <a:avLst/>
          </a:prstGeom>
          <a:noFill/>
          <a:ln w="1143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864037" y="1011317"/>
            <a:ext cx="5486400"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Sales Trend Analysis</a:t>
            </a:r>
            <a:endParaRPr sz="4300" b="0" i="0" u="none" strike="noStrike" cap="none"/>
          </a:p>
        </p:txBody>
      </p:sp>
      <p:sp>
        <p:nvSpPr>
          <p:cNvPr id="94" name="Google Shape;94;p14"/>
          <p:cNvSpPr/>
          <p:nvPr/>
        </p:nvSpPr>
        <p:spPr>
          <a:xfrm>
            <a:off x="864037" y="2314218"/>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2150"/>
              <a:buFont typeface="Spline Sans"/>
              <a:buNone/>
            </a:pPr>
            <a:r>
              <a:rPr lang="en-US" sz="2150" b="1" i="0" u="none" strike="noStrike" cap="none">
                <a:solidFill>
                  <a:srgbClr val="F0FCFF"/>
                </a:solidFill>
                <a:latin typeface="Spline Sans"/>
                <a:ea typeface="Spline Sans"/>
                <a:cs typeface="Spline Sans"/>
                <a:sym typeface="Spline Sans"/>
              </a:rPr>
              <a:t>Identifying Patterns</a:t>
            </a:r>
            <a:endParaRPr sz="2150" b="0" i="0" u="none" strike="noStrike" cap="none"/>
          </a:p>
        </p:txBody>
      </p:sp>
      <p:sp>
        <p:nvSpPr>
          <p:cNvPr id="95" name="Google Shape;95;p14"/>
          <p:cNvSpPr/>
          <p:nvPr/>
        </p:nvSpPr>
        <p:spPr>
          <a:xfrm>
            <a:off x="864037" y="2903934"/>
            <a:ext cx="6150054"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Uncover trends in historical sales performance, including revenue growth and seasonal fluctuations. Key aspects to consider include:</a:t>
            </a:r>
            <a:endParaRPr sz="1900" b="0" i="0" u="none" strike="noStrike" cap="none"/>
          </a:p>
        </p:txBody>
      </p:sp>
      <p:sp>
        <p:nvSpPr>
          <p:cNvPr id="96" name="Google Shape;96;p14"/>
          <p:cNvSpPr/>
          <p:nvPr/>
        </p:nvSpPr>
        <p:spPr>
          <a:xfrm>
            <a:off x="864037" y="4311253"/>
            <a:ext cx="6150054" cy="39504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Year-over-year sales comparisons</a:t>
            </a:r>
            <a:endParaRPr sz="1900" b="0" i="0" u="none" strike="noStrike" cap="none"/>
          </a:p>
        </p:txBody>
      </p:sp>
      <p:sp>
        <p:nvSpPr>
          <p:cNvPr id="97" name="Google Shape;97;p14"/>
          <p:cNvSpPr/>
          <p:nvPr/>
        </p:nvSpPr>
        <p:spPr>
          <a:xfrm>
            <a:off x="864037" y="4792623"/>
            <a:ext cx="6150054" cy="39504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Quarterly sales progression</a:t>
            </a:r>
            <a:endParaRPr sz="1900" b="0" i="0" u="none" strike="noStrike" cap="none"/>
          </a:p>
        </p:txBody>
      </p:sp>
      <p:sp>
        <p:nvSpPr>
          <p:cNvPr id="98" name="Google Shape;98;p14"/>
          <p:cNvSpPr/>
          <p:nvPr/>
        </p:nvSpPr>
        <p:spPr>
          <a:xfrm>
            <a:off x="864037" y="5273993"/>
            <a:ext cx="6150054" cy="39504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Forecasting future sales trends</a:t>
            </a:r>
            <a:endParaRPr sz="1900" b="0" i="0" u="none" strike="noStrike" cap="none"/>
          </a:p>
        </p:txBody>
      </p:sp>
      <p:sp>
        <p:nvSpPr>
          <p:cNvPr id="99" name="Google Shape;99;p14"/>
          <p:cNvSpPr/>
          <p:nvPr/>
        </p:nvSpPr>
        <p:spPr>
          <a:xfrm>
            <a:off x="7623929" y="2314218"/>
            <a:ext cx="3208496"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2150"/>
              <a:buFont typeface="Spline Sans"/>
              <a:buNone/>
            </a:pPr>
            <a:r>
              <a:rPr lang="en-US" sz="2150" b="1" i="0" u="none" strike="noStrike" cap="none">
                <a:solidFill>
                  <a:srgbClr val="F0FCFF"/>
                </a:solidFill>
                <a:latin typeface="Spline Sans"/>
                <a:ea typeface="Spline Sans"/>
                <a:cs typeface="Spline Sans"/>
                <a:sym typeface="Spline Sans"/>
              </a:rPr>
              <a:t>Visualization Techniques</a:t>
            </a:r>
            <a:endParaRPr sz="2150" b="0" i="0" u="none" strike="noStrike" cap="none"/>
          </a:p>
        </p:txBody>
      </p:sp>
      <p:sp>
        <p:nvSpPr>
          <p:cNvPr id="100" name="Google Shape;100;p14"/>
          <p:cNvSpPr/>
          <p:nvPr/>
        </p:nvSpPr>
        <p:spPr>
          <a:xfrm>
            <a:off x="7623929" y="2903934"/>
            <a:ext cx="6150054" cy="395049"/>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Effective visualizations for sales trend analysis include:</a:t>
            </a:r>
            <a:endParaRPr sz="1900" b="0" i="0" u="none" strike="noStrike" cap="none"/>
          </a:p>
        </p:txBody>
      </p:sp>
      <p:sp>
        <p:nvSpPr>
          <p:cNvPr id="101" name="Google Shape;101;p14"/>
          <p:cNvSpPr/>
          <p:nvPr/>
        </p:nvSpPr>
        <p:spPr>
          <a:xfrm>
            <a:off x="7623929" y="3521154"/>
            <a:ext cx="6150054" cy="39504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Line graphs illustrating sales performance over time</a:t>
            </a:r>
            <a:endParaRPr sz="1900" b="0" i="0" u="none" strike="noStrike" cap="none"/>
          </a:p>
        </p:txBody>
      </p:sp>
      <p:sp>
        <p:nvSpPr>
          <p:cNvPr id="102" name="Google Shape;102;p14"/>
          <p:cNvSpPr/>
          <p:nvPr/>
        </p:nvSpPr>
        <p:spPr>
          <a:xfrm>
            <a:off x="7623929" y="4002524"/>
            <a:ext cx="6150054" cy="39504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Comparison charts highlighting year-over-year growth</a:t>
            </a:r>
            <a:endParaRPr sz="1900" b="0" i="0" u="none" strike="noStrike" cap="none"/>
          </a:p>
        </p:txBody>
      </p:sp>
      <p:sp>
        <p:nvSpPr>
          <p:cNvPr id="103" name="Google Shape;103;p14"/>
          <p:cNvSpPr/>
          <p:nvPr/>
        </p:nvSpPr>
        <p:spPr>
          <a:xfrm>
            <a:off x="7623929" y="4483894"/>
            <a:ext cx="6150054" cy="790099"/>
          </a:xfrm>
          <a:prstGeom prst="rect">
            <a:avLst/>
          </a:prstGeom>
          <a:noFill/>
          <a:ln>
            <a:noFill/>
          </a:ln>
        </p:spPr>
        <p:txBody>
          <a:bodyPr spcFirstLastPara="1" wrap="square" lIns="0" tIns="0" rIns="0" bIns="0" anchor="t" anchorCtr="0">
            <a:noAutofit/>
          </a:bodyPr>
          <a:lstStyle/>
          <a:p>
            <a:pPr marL="342900" marR="0" lvl="0" indent="-342900" algn="l" rtl="0">
              <a:lnSpc>
                <a:spcPct val="163157"/>
              </a:lnSpc>
              <a:spcBef>
                <a:spcPts val="0"/>
              </a:spcBef>
              <a:spcAft>
                <a:spcPts val="0"/>
              </a:spcAft>
              <a:buClr>
                <a:srgbClr val="E0E4E6"/>
              </a:buClr>
              <a:buSzPts val="1900"/>
              <a:buFont typeface="Barlow"/>
              <a:buChar char="•"/>
            </a:pPr>
            <a:r>
              <a:rPr lang="en-US" sz="1900" b="0" i="0" u="none" strike="noStrike" cap="none">
                <a:solidFill>
                  <a:srgbClr val="E0E4E6"/>
                </a:solidFill>
                <a:latin typeface="Barlow"/>
                <a:ea typeface="Barlow"/>
                <a:cs typeface="Barlow"/>
                <a:sym typeface="Barlow"/>
              </a:rPr>
              <a:t>Trend prediction models offering insights into future performance</a:t>
            </a:r>
            <a:endParaRPr sz="1900" b="0" i="0" u="none" strike="noStrike" cap="none"/>
          </a:p>
        </p:txBody>
      </p:sp>
      <p:sp>
        <p:nvSpPr>
          <p:cNvPr id="104" name="Google Shape;104;p14"/>
          <p:cNvSpPr/>
          <p:nvPr/>
        </p:nvSpPr>
        <p:spPr>
          <a:xfrm>
            <a:off x="864037" y="6033016"/>
            <a:ext cx="12902327"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By visually representing sales data, businesses can quickly identify patterns, trends, and potential areas for improvement. This information can then be used to make informed decisions about resource allocation, marketing strategies, and sales targets.</a:t>
            </a:r>
            <a:endParaRPr sz="190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p:nvPr/>
        </p:nvSpPr>
        <p:spPr>
          <a:xfrm>
            <a:off x="437750" y="3348750"/>
            <a:ext cx="7003800" cy="48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5"/>
          <p:cNvSpPr txBox="1"/>
          <p:nvPr/>
        </p:nvSpPr>
        <p:spPr>
          <a:xfrm>
            <a:off x="437750" y="218875"/>
            <a:ext cx="4705800" cy="11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600">
                <a:solidFill>
                  <a:schemeClr val="lt1"/>
                </a:solidFill>
              </a:rPr>
              <a:t>Analysis Results: </a:t>
            </a:r>
            <a:endParaRPr sz="5200">
              <a:solidFill>
                <a:schemeClr val="lt1"/>
              </a:solidFill>
            </a:endParaRPr>
          </a:p>
        </p:txBody>
      </p:sp>
      <p:sp>
        <p:nvSpPr>
          <p:cNvPr id="112" name="Google Shape;112;p15"/>
          <p:cNvSpPr txBox="1"/>
          <p:nvPr/>
        </p:nvSpPr>
        <p:spPr>
          <a:xfrm>
            <a:off x="656625" y="2626475"/>
            <a:ext cx="5209200" cy="30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3" name="Google Shape;113;p15"/>
          <p:cNvPicPr preferRelativeResize="0"/>
          <p:nvPr/>
        </p:nvPicPr>
        <p:blipFill>
          <a:blip r:embed="rId3">
            <a:alphaModFix/>
          </a:blip>
          <a:stretch>
            <a:fillRect/>
          </a:stretch>
        </p:blipFill>
        <p:spPr>
          <a:xfrm>
            <a:off x="8272500" y="2298150"/>
            <a:ext cx="5762625" cy="5581250"/>
          </a:xfrm>
          <a:prstGeom prst="rect">
            <a:avLst/>
          </a:prstGeom>
          <a:noFill/>
          <a:ln>
            <a:noFill/>
          </a:ln>
        </p:spPr>
      </p:pic>
      <p:pic>
        <p:nvPicPr>
          <p:cNvPr id="114" name="Google Shape;114;p15"/>
          <p:cNvPicPr preferRelativeResize="0"/>
          <p:nvPr/>
        </p:nvPicPr>
        <p:blipFill>
          <a:blip r:embed="rId4">
            <a:alphaModFix/>
          </a:blip>
          <a:stretch>
            <a:fillRect/>
          </a:stretch>
        </p:blipFill>
        <p:spPr>
          <a:xfrm>
            <a:off x="525300" y="2425151"/>
            <a:ext cx="7003800" cy="5322925"/>
          </a:xfrm>
          <a:prstGeom prst="rect">
            <a:avLst/>
          </a:prstGeom>
          <a:noFill/>
          <a:ln>
            <a:noFill/>
          </a:ln>
        </p:spPr>
      </p:pic>
      <p:sp>
        <p:nvSpPr>
          <p:cNvPr id="115" name="Google Shape;115;p15"/>
          <p:cNvSpPr txBox="1"/>
          <p:nvPr/>
        </p:nvSpPr>
        <p:spPr>
          <a:xfrm>
            <a:off x="525300" y="1138125"/>
            <a:ext cx="13854600" cy="7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lt1"/>
                </a:solidFill>
              </a:rPr>
              <a:t>This research will provide valuable insights into how sales data visualization enhances decision-making, improves sales forecasting, and identifies business growth opportunities.</a:t>
            </a:r>
            <a:endParaRPr sz="39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22" name="Google Shape;122;p16"/>
          <p:cNvSpPr/>
          <p:nvPr/>
        </p:nvSpPr>
        <p:spPr>
          <a:xfrm>
            <a:off x="6245662" y="773906"/>
            <a:ext cx="6798707" cy="602575"/>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F0FCFF"/>
              </a:buClr>
              <a:buSzPts val="3750"/>
              <a:buFont typeface="Spline Sans"/>
              <a:buNone/>
            </a:pPr>
            <a:r>
              <a:rPr lang="en-US" sz="3750" b="1" i="0" u="none" strike="noStrike" cap="none">
                <a:solidFill>
                  <a:srgbClr val="F0FCFF"/>
                </a:solidFill>
                <a:latin typeface="Spline Sans"/>
                <a:ea typeface="Spline Sans"/>
                <a:cs typeface="Spline Sans"/>
                <a:sym typeface="Spline Sans"/>
              </a:rPr>
              <a:t>Comparative Analysis in Sales</a:t>
            </a:r>
            <a:endParaRPr sz="3750" b="0" i="0" u="none" strike="noStrike" cap="none"/>
          </a:p>
        </p:txBody>
      </p:sp>
      <p:sp>
        <p:nvSpPr>
          <p:cNvPr id="123" name="Google Shape;123;p16"/>
          <p:cNvSpPr/>
          <p:nvPr/>
        </p:nvSpPr>
        <p:spPr>
          <a:xfrm>
            <a:off x="6245662" y="1701879"/>
            <a:ext cx="3704273" cy="2299335"/>
          </a:xfrm>
          <a:prstGeom prst="roundRect">
            <a:avLst>
              <a:gd name="adj" fmla="val 14154"/>
            </a:avLst>
          </a:prstGeom>
          <a:solidFill>
            <a:srgbClr val="0A081B"/>
          </a:solidFill>
          <a:ln w="22850" cap="flat" cmpd="sng">
            <a:solidFill>
              <a:srgbClr val="16FF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6485453" y="1941671"/>
            <a:ext cx="2410658" cy="301347"/>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E0E4E6"/>
              </a:buClr>
              <a:buSzPts val="1850"/>
              <a:buFont typeface="Spline Sans"/>
              <a:buNone/>
            </a:pPr>
            <a:r>
              <a:rPr lang="en-US" sz="1850" b="1" i="0" u="none" strike="noStrike" cap="none">
                <a:solidFill>
                  <a:srgbClr val="E0E4E6"/>
                </a:solidFill>
                <a:latin typeface="Spline Sans"/>
                <a:ea typeface="Spline Sans"/>
                <a:cs typeface="Spline Sans"/>
                <a:sym typeface="Spline Sans"/>
              </a:rPr>
              <a:t>Product Lines</a:t>
            </a:r>
            <a:endParaRPr sz="1850" b="0" i="0" u="none" strike="noStrike" cap="none"/>
          </a:p>
        </p:txBody>
      </p:sp>
      <p:sp>
        <p:nvSpPr>
          <p:cNvPr id="125" name="Google Shape;125;p16"/>
          <p:cNvSpPr/>
          <p:nvPr/>
        </p:nvSpPr>
        <p:spPr>
          <a:xfrm>
            <a:off x="6485453" y="2373154"/>
            <a:ext cx="3224689" cy="1388269"/>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Compare the performance of different product lines to identify top-selling items and areas for improvement.</a:t>
            </a:r>
            <a:endParaRPr sz="1700" b="0" i="0" u="none" strike="noStrike" cap="none"/>
          </a:p>
        </p:txBody>
      </p:sp>
      <p:sp>
        <p:nvSpPr>
          <p:cNvPr id="126" name="Google Shape;126;p16"/>
          <p:cNvSpPr/>
          <p:nvPr/>
        </p:nvSpPr>
        <p:spPr>
          <a:xfrm>
            <a:off x="10166866" y="1701879"/>
            <a:ext cx="3704273" cy="2299335"/>
          </a:xfrm>
          <a:prstGeom prst="roundRect">
            <a:avLst>
              <a:gd name="adj" fmla="val 14154"/>
            </a:avLst>
          </a:prstGeom>
          <a:solidFill>
            <a:srgbClr val="0A081B"/>
          </a:solidFill>
          <a:ln w="22850" cap="flat" cmpd="sng">
            <a:solidFill>
              <a:srgbClr val="29DD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0406658" y="1941671"/>
            <a:ext cx="2410658" cy="301347"/>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E0E4E6"/>
              </a:buClr>
              <a:buSzPts val="1850"/>
              <a:buFont typeface="Spline Sans"/>
              <a:buNone/>
            </a:pPr>
            <a:r>
              <a:rPr lang="en-US" sz="1850" b="1" i="0" u="none" strike="noStrike" cap="none">
                <a:solidFill>
                  <a:srgbClr val="E0E4E6"/>
                </a:solidFill>
                <a:latin typeface="Spline Sans"/>
                <a:ea typeface="Spline Sans"/>
                <a:cs typeface="Spline Sans"/>
                <a:sym typeface="Spline Sans"/>
              </a:rPr>
              <a:t>Sales Regions</a:t>
            </a:r>
            <a:endParaRPr sz="1850" b="0" i="0" u="none" strike="noStrike" cap="none"/>
          </a:p>
        </p:txBody>
      </p:sp>
      <p:sp>
        <p:nvSpPr>
          <p:cNvPr id="128" name="Google Shape;128;p16"/>
          <p:cNvSpPr/>
          <p:nvPr/>
        </p:nvSpPr>
        <p:spPr>
          <a:xfrm>
            <a:off x="10406658" y="2373154"/>
            <a:ext cx="3224689" cy="1388269"/>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Evaluate sales performance across different regions to pinpoint high-performing areas and those needing more attention.</a:t>
            </a:r>
            <a:endParaRPr sz="1700" b="0" i="0" u="none" strike="noStrike" cap="none"/>
          </a:p>
        </p:txBody>
      </p:sp>
      <p:sp>
        <p:nvSpPr>
          <p:cNvPr id="129" name="Google Shape;129;p16"/>
          <p:cNvSpPr/>
          <p:nvPr/>
        </p:nvSpPr>
        <p:spPr>
          <a:xfrm>
            <a:off x="6245662" y="4218146"/>
            <a:ext cx="7625477" cy="1605201"/>
          </a:xfrm>
          <a:prstGeom prst="roundRect">
            <a:avLst>
              <a:gd name="adj" fmla="val 20274"/>
            </a:avLst>
          </a:prstGeom>
          <a:solidFill>
            <a:srgbClr val="0A081B"/>
          </a:solidFill>
          <a:ln w="22850" cap="flat" cmpd="sng">
            <a:solidFill>
              <a:srgbClr val="37A7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6485453" y="4457938"/>
            <a:ext cx="2410658" cy="301347"/>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E0E4E6"/>
              </a:buClr>
              <a:buSzPts val="1850"/>
              <a:buFont typeface="Spline Sans"/>
              <a:buNone/>
            </a:pPr>
            <a:r>
              <a:rPr lang="en-US" sz="1850" b="1" i="0" u="none" strike="noStrike" cap="none">
                <a:solidFill>
                  <a:srgbClr val="E0E4E6"/>
                </a:solidFill>
                <a:latin typeface="Spline Sans"/>
                <a:ea typeface="Spline Sans"/>
                <a:cs typeface="Spline Sans"/>
                <a:sym typeface="Spline Sans"/>
              </a:rPr>
              <a:t>Time Periods</a:t>
            </a:r>
            <a:endParaRPr sz="1850" b="0" i="0" u="none" strike="noStrike" cap="none"/>
          </a:p>
        </p:txBody>
      </p:sp>
      <p:sp>
        <p:nvSpPr>
          <p:cNvPr id="131" name="Google Shape;131;p16"/>
          <p:cNvSpPr/>
          <p:nvPr/>
        </p:nvSpPr>
        <p:spPr>
          <a:xfrm>
            <a:off x="6485453" y="4889421"/>
            <a:ext cx="7145893" cy="69413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Analyze sales data across different time periods to identify seasonal trends and long-term growth patterns.</a:t>
            </a:r>
            <a:endParaRPr sz="1700" b="0" i="0" u="none" strike="noStrike" cap="none"/>
          </a:p>
        </p:txBody>
      </p:sp>
      <p:sp>
        <p:nvSpPr>
          <p:cNvPr id="132" name="Google Shape;132;p16"/>
          <p:cNvSpPr/>
          <p:nvPr/>
        </p:nvSpPr>
        <p:spPr>
          <a:xfrm>
            <a:off x="6245662" y="6067425"/>
            <a:ext cx="7625477" cy="1388269"/>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Comparative analysis enables businesses to benchmark performance, identify strengths and weaknesses, and make data-driven decisions to optimize sales strategies. Visual methods such as bar charts, heat maps, and scatter plots provide clear, actionable insights.</a:t>
            </a:r>
            <a:endParaRPr sz="17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7" descr="preencoded.png"/>
          <p:cNvPicPr preferRelativeResize="0"/>
          <p:nvPr/>
        </p:nvPicPr>
        <p:blipFill rotWithShape="1">
          <a:blip r:embed="rId3">
            <a:alphaModFix/>
          </a:blip>
          <a:srcRect/>
          <a:stretch/>
        </p:blipFill>
        <p:spPr>
          <a:xfrm>
            <a:off x="9144000" y="0"/>
            <a:ext cx="5486400" cy="8231505"/>
          </a:xfrm>
          <a:prstGeom prst="rect">
            <a:avLst/>
          </a:prstGeom>
          <a:noFill/>
          <a:ln>
            <a:noFill/>
          </a:ln>
        </p:spPr>
      </p:pic>
      <p:sp>
        <p:nvSpPr>
          <p:cNvPr id="139" name="Google Shape;139;p17"/>
          <p:cNvSpPr/>
          <p:nvPr/>
        </p:nvSpPr>
        <p:spPr>
          <a:xfrm>
            <a:off x="664964" y="522446"/>
            <a:ext cx="5461992" cy="527685"/>
          </a:xfrm>
          <a:prstGeom prst="rect">
            <a:avLst/>
          </a:prstGeom>
          <a:noFill/>
          <a:ln>
            <a:noFill/>
          </a:ln>
        </p:spPr>
        <p:txBody>
          <a:bodyPr spcFirstLastPara="1" wrap="square" lIns="0" tIns="0" rIns="0" bIns="0" anchor="t" anchorCtr="0">
            <a:noAutofit/>
          </a:bodyPr>
          <a:lstStyle/>
          <a:p>
            <a:pPr marL="0" marR="0" lvl="0" indent="0" algn="l" rtl="0">
              <a:lnSpc>
                <a:spcPct val="125757"/>
              </a:lnSpc>
              <a:spcBef>
                <a:spcPts val="0"/>
              </a:spcBef>
              <a:spcAft>
                <a:spcPts val="0"/>
              </a:spcAft>
              <a:buClr>
                <a:srgbClr val="F0FCFF"/>
              </a:buClr>
              <a:buSzPts val="3300"/>
              <a:buFont typeface="Spline Sans"/>
              <a:buNone/>
            </a:pPr>
            <a:r>
              <a:rPr lang="en-US" sz="3300" b="1" i="0" u="none" strike="noStrike" cap="none">
                <a:solidFill>
                  <a:srgbClr val="F0FCFF"/>
                </a:solidFill>
                <a:latin typeface="Spline Sans"/>
                <a:ea typeface="Spline Sans"/>
                <a:cs typeface="Spline Sans"/>
                <a:sym typeface="Spline Sans"/>
              </a:rPr>
              <a:t>Methodology: Data Journey</a:t>
            </a:r>
            <a:endParaRPr sz="3300" b="0" i="0" u="none" strike="noStrike" cap="none"/>
          </a:p>
        </p:txBody>
      </p:sp>
      <p:pic>
        <p:nvPicPr>
          <p:cNvPr id="140" name="Google Shape;140;p17" descr="preencoded.png"/>
          <p:cNvPicPr preferRelativeResize="0"/>
          <p:nvPr/>
        </p:nvPicPr>
        <p:blipFill rotWithShape="1">
          <a:blip r:embed="rId4">
            <a:alphaModFix/>
          </a:blip>
          <a:srcRect/>
          <a:stretch/>
        </p:blipFill>
        <p:spPr>
          <a:xfrm>
            <a:off x="664964" y="1335048"/>
            <a:ext cx="949881" cy="1669494"/>
          </a:xfrm>
          <a:prstGeom prst="rect">
            <a:avLst/>
          </a:prstGeom>
          <a:noFill/>
          <a:ln>
            <a:noFill/>
          </a:ln>
        </p:spPr>
      </p:pic>
      <p:sp>
        <p:nvSpPr>
          <p:cNvPr id="141" name="Google Shape;141;p17"/>
          <p:cNvSpPr/>
          <p:nvPr/>
        </p:nvSpPr>
        <p:spPr>
          <a:xfrm>
            <a:off x="1899761" y="1524953"/>
            <a:ext cx="2110978"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E0E4E6"/>
              </a:buClr>
              <a:buSzPts val="1650"/>
              <a:buFont typeface="Spline Sans"/>
              <a:buNone/>
            </a:pPr>
            <a:r>
              <a:rPr lang="en-US" sz="1650" b="1" i="0" u="none" strike="noStrike" cap="none">
                <a:solidFill>
                  <a:srgbClr val="E0E4E6"/>
                </a:solidFill>
                <a:latin typeface="Spline Sans"/>
                <a:ea typeface="Spline Sans"/>
                <a:cs typeface="Spline Sans"/>
                <a:sym typeface="Spline Sans"/>
              </a:rPr>
              <a:t>Data Collection</a:t>
            </a:r>
            <a:endParaRPr sz="1650" b="0" i="0" u="none" strike="noStrike" cap="none"/>
          </a:p>
        </p:txBody>
      </p:sp>
      <p:sp>
        <p:nvSpPr>
          <p:cNvPr id="142" name="Google Shape;142;p17"/>
          <p:cNvSpPr/>
          <p:nvPr/>
        </p:nvSpPr>
        <p:spPr>
          <a:xfrm>
            <a:off x="1899761" y="1902738"/>
            <a:ext cx="6579275" cy="911900"/>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E0E4E6"/>
              </a:buClr>
              <a:buSzPts val="1450"/>
              <a:buFont typeface="Barlow"/>
              <a:buNone/>
            </a:pPr>
            <a:r>
              <a:rPr lang="en-US" sz="1450" b="0" i="0" u="none" strike="noStrike" cap="none">
                <a:solidFill>
                  <a:srgbClr val="E0E4E6"/>
                </a:solidFill>
                <a:latin typeface="Barlow"/>
                <a:ea typeface="Barlow"/>
                <a:cs typeface="Barlow"/>
                <a:sym typeface="Barlow"/>
              </a:rPr>
              <a:t>Aggregate sales data from multiple sources, ensuring data quality and consistency. This includes CRM systems, point-of-sale data, and marketing automation platforms.</a:t>
            </a:r>
            <a:endParaRPr sz="1450" b="0" i="0" u="none" strike="noStrike" cap="none"/>
          </a:p>
        </p:txBody>
      </p:sp>
      <p:pic>
        <p:nvPicPr>
          <p:cNvPr id="143" name="Google Shape;143;p17" descr="preencoded.png"/>
          <p:cNvPicPr preferRelativeResize="0"/>
          <p:nvPr/>
        </p:nvPicPr>
        <p:blipFill rotWithShape="1">
          <a:blip r:embed="rId5">
            <a:alphaModFix/>
          </a:blip>
          <a:srcRect/>
          <a:stretch/>
        </p:blipFill>
        <p:spPr>
          <a:xfrm>
            <a:off x="664964" y="3004542"/>
            <a:ext cx="949881" cy="1365528"/>
          </a:xfrm>
          <a:prstGeom prst="rect">
            <a:avLst/>
          </a:prstGeom>
          <a:noFill/>
          <a:ln>
            <a:noFill/>
          </a:ln>
        </p:spPr>
      </p:pic>
      <p:sp>
        <p:nvSpPr>
          <p:cNvPr id="144" name="Google Shape;144;p17"/>
          <p:cNvSpPr/>
          <p:nvPr/>
        </p:nvSpPr>
        <p:spPr>
          <a:xfrm>
            <a:off x="1899761" y="3194447"/>
            <a:ext cx="2110978"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E0E4E6"/>
              </a:buClr>
              <a:buSzPts val="1650"/>
              <a:buFont typeface="Spline Sans"/>
              <a:buNone/>
            </a:pPr>
            <a:r>
              <a:rPr lang="en-US" sz="1650" b="1" i="0" u="none" strike="noStrike" cap="none">
                <a:solidFill>
                  <a:srgbClr val="E0E4E6"/>
                </a:solidFill>
                <a:latin typeface="Spline Sans"/>
                <a:ea typeface="Spline Sans"/>
                <a:cs typeface="Spline Sans"/>
                <a:sym typeface="Spline Sans"/>
              </a:rPr>
              <a:t>Data Preprocessing</a:t>
            </a:r>
            <a:endParaRPr sz="1650" b="0" i="0" u="none" strike="noStrike" cap="none"/>
          </a:p>
        </p:txBody>
      </p:sp>
      <p:sp>
        <p:nvSpPr>
          <p:cNvPr id="145" name="Google Shape;145;p17"/>
          <p:cNvSpPr/>
          <p:nvPr/>
        </p:nvSpPr>
        <p:spPr>
          <a:xfrm>
            <a:off x="1899761" y="3572232"/>
            <a:ext cx="6579275" cy="607933"/>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E0E4E6"/>
              </a:buClr>
              <a:buSzPts val="1450"/>
              <a:buFont typeface="Barlow"/>
              <a:buNone/>
            </a:pPr>
            <a:r>
              <a:rPr lang="en-US" sz="1450" b="0" i="0" u="none" strike="noStrike" cap="none">
                <a:solidFill>
                  <a:srgbClr val="E0E4E6"/>
                </a:solidFill>
                <a:latin typeface="Barlow"/>
                <a:ea typeface="Barlow"/>
                <a:cs typeface="Barlow"/>
                <a:sym typeface="Barlow"/>
              </a:rPr>
              <a:t>Clean and normalize datasets, removing outliers and errors to ensure data accuracy. This step is critical for reliable analysis and visualization.</a:t>
            </a:r>
            <a:endParaRPr sz="1450" b="0" i="0" u="none" strike="noStrike" cap="none"/>
          </a:p>
        </p:txBody>
      </p:sp>
      <p:pic>
        <p:nvPicPr>
          <p:cNvPr id="146" name="Google Shape;146;p17" descr="preencoded.png"/>
          <p:cNvPicPr preferRelativeResize="0"/>
          <p:nvPr/>
        </p:nvPicPr>
        <p:blipFill rotWithShape="1">
          <a:blip r:embed="rId6">
            <a:alphaModFix/>
          </a:blip>
          <a:srcRect/>
          <a:stretch/>
        </p:blipFill>
        <p:spPr>
          <a:xfrm>
            <a:off x="664964" y="4370070"/>
            <a:ext cx="949881" cy="1669494"/>
          </a:xfrm>
          <a:prstGeom prst="rect">
            <a:avLst/>
          </a:prstGeom>
          <a:noFill/>
          <a:ln>
            <a:noFill/>
          </a:ln>
        </p:spPr>
      </p:pic>
      <p:sp>
        <p:nvSpPr>
          <p:cNvPr id="147" name="Google Shape;147;p17"/>
          <p:cNvSpPr/>
          <p:nvPr/>
        </p:nvSpPr>
        <p:spPr>
          <a:xfrm>
            <a:off x="1899761" y="4559975"/>
            <a:ext cx="2110978"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E0E4E6"/>
              </a:buClr>
              <a:buSzPts val="1650"/>
              <a:buFont typeface="Spline Sans"/>
              <a:buNone/>
            </a:pPr>
            <a:r>
              <a:rPr lang="en-US" sz="1650" b="1" i="0" u="none" strike="noStrike" cap="none">
                <a:solidFill>
                  <a:srgbClr val="E0E4E6"/>
                </a:solidFill>
                <a:latin typeface="Spline Sans"/>
                <a:ea typeface="Spline Sans"/>
                <a:cs typeface="Spline Sans"/>
                <a:sym typeface="Spline Sans"/>
              </a:rPr>
              <a:t>Advanced Analysis</a:t>
            </a:r>
            <a:endParaRPr sz="1650" b="0" i="0" u="none" strike="noStrike" cap="none"/>
          </a:p>
        </p:txBody>
      </p:sp>
      <p:sp>
        <p:nvSpPr>
          <p:cNvPr id="148" name="Google Shape;148;p17"/>
          <p:cNvSpPr/>
          <p:nvPr/>
        </p:nvSpPr>
        <p:spPr>
          <a:xfrm>
            <a:off x="1899761" y="4937760"/>
            <a:ext cx="6579275" cy="911900"/>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E0E4E6"/>
              </a:buClr>
              <a:buSzPts val="1450"/>
              <a:buFont typeface="Barlow"/>
              <a:buNone/>
            </a:pPr>
            <a:r>
              <a:rPr lang="en-US" sz="1450" b="0" i="0" u="none" strike="noStrike" cap="none">
                <a:solidFill>
                  <a:srgbClr val="E0E4E6"/>
                </a:solidFill>
                <a:latin typeface="Barlow"/>
                <a:ea typeface="Barlow"/>
                <a:cs typeface="Barlow"/>
                <a:sym typeface="Barlow"/>
              </a:rPr>
              <a:t>Apply statistical modeling and predictive analytics techniques to uncover hidden patterns and trends. This may include regression analysis, time series forecasting, and machine learning algorithms.</a:t>
            </a:r>
            <a:endParaRPr sz="1450" b="0" i="0" u="none" strike="noStrike" cap="none"/>
          </a:p>
        </p:txBody>
      </p:sp>
      <p:pic>
        <p:nvPicPr>
          <p:cNvPr id="149" name="Google Shape;149;p17" descr="preencoded.png"/>
          <p:cNvPicPr preferRelativeResize="0"/>
          <p:nvPr/>
        </p:nvPicPr>
        <p:blipFill rotWithShape="1">
          <a:blip r:embed="rId7">
            <a:alphaModFix/>
          </a:blip>
          <a:srcRect/>
          <a:stretch/>
        </p:blipFill>
        <p:spPr>
          <a:xfrm>
            <a:off x="664964" y="6039564"/>
            <a:ext cx="949881" cy="1669494"/>
          </a:xfrm>
          <a:prstGeom prst="rect">
            <a:avLst/>
          </a:prstGeom>
          <a:noFill/>
          <a:ln>
            <a:noFill/>
          </a:ln>
        </p:spPr>
      </p:pic>
      <p:sp>
        <p:nvSpPr>
          <p:cNvPr id="150" name="Google Shape;150;p17"/>
          <p:cNvSpPr/>
          <p:nvPr/>
        </p:nvSpPr>
        <p:spPr>
          <a:xfrm>
            <a:off x="1899761" y="6229469"/>
            <a:ext cx="2110978" cy="263843"/>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E0E4E6"/>
              </a:buClr>
              <a:buSzPts val="1650"/>
              <a:buFont typeface="Spline Sans"/>
              <a:buNone/>
            </a:pPr>
            <a:r>
              <a:rPr lang="en-US" sz="1650" b="1" i="0" u="none" strike="noStrike" cap="none">
                <a:solidFill>
                  <a:srgbClr val="E0E4E6"/>
                </a:solidFill>
                <a:latin typeface="Spline Sans"/>
                <a:ea typeface="Spline Sans"/>
                <a:cs typeface="Spline Sans"/>
                <a:sym typeface="Spline Sans"/>
              </a:rPr>
              <a:t>Data Visualization</a:t>
            </a:r>
            <a:endParaRPr sz="1650" b="0" i="0" u="none" strike="noStrike" cap="none"/>
          </a:p>
        </p:txBody>
      </p:sp>
      <p:sp>
        <p:nvSpPr>
          <p:cNvPr id="151" name="Google Shape;151;p17"/>
          <p:cNvSpPr/>
          <p:nvPr/>
        </p:nvSpPr>
        <p:spPr>
          <a:xfrm>
            <a:off x="1899761" y="6607254"/>
            <a:ext cx="6579275" cy="911900"/>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E0E4E6"/>
              </a:buClr>
              <a:buSzPts val="1450"/>
              <a:buFont typeface="Barlow"/>
              <a:buNone/>
            </a:pPr>
            <a:r>
              <a:rPr lang="en-US" sz="1450" b="0" i="0" u="none" strike="noStrike" cap="none">
                <a:solidFill>
                  <a:srgbClr val="E0E4E6"/>
                </a:solidFill>
                <a:latin typeface="Barlow"/>
                <a:ea typeface="Barlow"/>
                <a:cs typeface="Barlow"/>
                <a:sym typeface="Barlow"/>
              </a:rPr>
              <a:t>Transform data into interactive dashboards and visual reports that are easy to understand and navigate. Effective visualizations enable users to quickly identify key insights and trends.</a:t>
            </a:r>
            <a:endParaRPr sz="145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58" name="Google Shape;158;p18"/>
          <p:cNvSpPr/>
          <p:nvPr/>
        </p:nvSpPr>
        <p:spPr>
          <a:xfrm>
            <a:off x="6200775" y="640913"/>
            <a:ext cx="6381155"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F0FCFF"/>
              </a:buClr>
              <a:buSzPts val="3550"/>
              <a:buFont typeface="Spline Sans"/>
              <a:buNone/>
            </a:pPr>
            <a:r>
              <a:rPr lang="en-US" sz="3550" b="1" i="0" u="none" strike="noStrike" cap="none">
                <a:solidFill>
                  <a:srgbClr val="F0FCFF"/>
                </a:solidFill>
                <a:latin typeface="Spline Sans"/>
                <a:ea typeface="Spline Sans"/>
                <a:cs typeface="Spline Sans"/>
                <a:sym typeface="Spline Sans"/>
              </a:rPr>
              <a:t>Data Visualization Techniques</a:t>
            </a:r>
            <a:endParaRPr sz="3550" b="0" i="0" u="none" strike="noStrike" cap="none"/>
          </a:p>
        </p:txBody>
      </p:sp>
      <p:pic>
        <p:nvPicPr>
          <p:cNvPr id="159" name="Google Shape;159;p18" descr="preencoded.png"/>
          <p:cNvPicPr preferRelativeResize="0"/>
          <p:nvPr/>
        </p:nvPicPr>
        <p:blipFill rotWithShape="1">
          <a:blip r:embed="rId4">
            <a:alphaModFix/>
          </a:blip>
          <a:srcRect/>
          <a:stretch/>
        </p:blipFill>
        <p:spPr>
          <a:xfrm>
            <a:off x="6200775" y="1513999"/>
            <a:ext cx="510302" cy="510302"/>
          </a:xfrm>
          <a:prstGeom prst="rect">
            <a:avLst/>
          </a:prstGeom>
          <a:noFill/>
          <a:ln>
            <a:noFill/>
          </a:ln>
        </p:spPr>
      </p:pic>
      <p:sp>
        <p:nvSpPr>
          <p:cNvPr id="160" name="Google Shape;160;p18"/>
          <p:cNvSpPr/>
          <p:nvPr/>
        </p:nvSpPr>
        <p:spPr>
          <a:xfrm>
            <a:off x="6200775" y="2228374"/>
            <a:ext cx="2367677" cy="566976"/>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E0E4E6"/>
              </a:buClr>
              <a:buSzPts val="1750"/>
              <a:buFont typeface="Spline Sans"/>
              <a:buNone/>
            </a:pPr>
            <a:r>
              <a:rPr lang="en-US" sz="1750" b="1" i="0" u="none" strike="noStrike" cap="none">
                <a:solidFill>
                  <a:srgbClr val="E0E4E6"/>
                </a:solidFill>
                <a:latin typeface="Spline Sans"/>
                <a:ea typeface="Spline Sans"/>
                <a:cs typeface="Spline Sans"/>
                <a:sym typeface="Spline Sans"/>
              </a:rPr>
              <a:t>Interactive Dashboards</a:t>
            </a:r>
            <a:endParaRPr sz="1750" b="0" i="0" u="none" strike="noStrike" cap="none"/>
          </a:p>
        </p:txBody>
      </p:sp>
      <p:sp>
        <p:nvSpPr>
          <p:cNvPr id="161" name="Google Shape;161;p18"/>
          <p:cNvSpPr/>
          <p:nvPr/>
        </p:nvSpPr>
        <p:spPr>
          <a:xfrm>
            <a:off x="6200775" y="2917746"/>
            <a:ext cx="2367677" cy="163234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E4E6"/>
              </a:buClr>
              <a:buSzPts val="1600"/>
              <a:buFont typeface="Barlow"/>
              <a:buNone/>
            </a:pPr>
            <a:r>
              <a:rPr lang="en-US" sz="1600" b="0" i="0" u="none" strike="noStrike" cap="none">
                <a:solidFill>
                  <a:srgbClr val="E0E4E6"/>
                </a:solidFill>
                <a:latin typeface="Barlow"/>
                <a:ea typeface="Barlow"/>
                <a:cs typeface="Barlow"/>
                <a:sym typeface="Barlow"/>
              </a:rPr>
              <a:t>Design dynamic dashboards that allow users to explore data and drill down for more detailed insights.</a:t>
            </a:r>
            <a:endParaRPr sz="1600" b="0" i="0" u="none" strike="noStrike" cap="none"/>
          </a:p>
        </p:txBody>
      </p:sp>
      <p:pic>
        <p:nvPicPr>
          <p:cNvPr id="162" name="Google Shape;162;p18" descr="preencoded.png"/>
          <p:cNvPicPr preferRelativeResize="0"/>
          <p:nvPr/>
        </p:nvPicPr>
        <p:blipFill rotWithShape="1">
          <a:blip r:embed="rId5">
            <a:alphaModFix/>
          </a:blip>
          <a:srcRect/>
          <a:stretch/>
        </p:blipFill>
        <p:spPr>
          <a:xfrm>
            <a:off x="8874562" y="1513999"/>
            <a:ext cx="510302" cy="510302"/>
          </a:xfrm>
          <a:prstGeom prst="rect">
            <a:avLst/>
          </a:prstGeom>
          <a:noFill/>
          <a:ln>
            <a:noFill/>
          </a:ln>
        </p:spPr>
      </p:pic>
      <p:sp>
        <p:nvSpPr>
          <p:cNvPr id="163" name="Google Shape;163;p18"/>
          <p:cNvSpPr/>
          <p:nvPr/>
        </p:nvSpPr>
        <p:spPr>
          <a:xfrm>
            <a:off x="8874562" y="2228374"/>
            <a:ext cx="2268022"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E0E4E6"/>
              </a:buClr>
              <a:buSzPts val="1750"/>
              <a:buFont typeface="Spline Sans"/>
              <a:buNone/>
            </a:pPr>
            <a:r>
              <a:rPr lang="en-US" sz="1750" b="1" i="0" u="none" strike="noStrike" cap="none">
                <a:solidFill>
                  <a:srgbClr val="E0E4E6"/>
                </a:solidFill>
                <a:latin typeface="Spline Sans"/>
                <a:ea typeface="Spline Sans"/>
                <a:cs typeface="Spline Sans"/>
                <a:sym typeface="Spline Sans"/>
              </a:rPr>
              <a:t>Real-Time Updates</a:t>
            </a:r>
            <a:endParaRPr sz="1750" b="0" i="0" u="none" strike="noStrike" cap="none"/>
          </a:p>
        </p:txBody>
      </p:sp>
      <p:sp>
        <p:nvSpPr>
          <p:cNvPr id="164" name="Google Shape;164;p18"/>
          <p:cNvSpPr/>
          <p:nvPr/>
        </p:nvSpPr>
        <p:spPr>
          <a:xfrm>
            <a:off x="8874562" y="2634258"/>
            <a:ext cx="2367677" cy="130587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E4E6"/>
              </a:buClr>
              <a:buSzPts val="1600"/>
              <a:buFont typeface="Barlow"/>
              <a:buNone/>
            </a:pPr>
            <a:r>
              <a:rPr lang="en-US" sz="1600" b="0" i="0" u="none" strike="noStrike" cap="none">
                <a:solidFill>
                  <a:srgbClr val="E0E4E6"/>
                </a:solidFill>
                <a:latin typeface="Barlow"/>
                <a:ea typeface="Barlow"/>
                <a:cs typeface="Barlow"/>
                <a:sym typeface="Barlow"/>
              </a:rPr>
              <a:t>Ensure data is updated in real-time to provide the most current view of sales performance.</a:t>
            </a:r>
            <a:endParaRPr sz="1600" b="0" i="0" u="none" strike="noStrike" cap="none"/>
          </a:p>
        </p:txBody>
      </p:sp>
      <p:pic>
        <p:nvPicPr>
          <p:cNvPr id="165" name="Google Shape;165;p18" descr="preencoded.png"/>
          <p:cNvPicPr preferRelativeResize="0"/>
          <p:nvPr/>
        </p:nvPicPr>
        <p:blipFill rotWithShape="1">
          <a:blip r:embed="rId6">
            <a:alphaModFix/>
          </a:blip>
          <a:srcRect/>
          <a:stretch/>
        </p:blipFill>
        <p:spPr>
          <a:xfrm>
            <a:off x="11548348" y="1513999"/>
            <a:ext cx="510302" cy="510302"/>
          </a:xfrm>
          <a:prstGeom prst="rect">
            <a:avLst/>
          </a:prstGeom>
          <a:noFill/>
          <a:ln>
            <a:noFill/>
          </a:ln>
        </p:spPr>
      </p:pic>
      <p:sp>
        <p:nvSpPr>
          <p:cNvPr id="166" name="Google Shape;166;p18"/>
          <p:cNvSpPr/>
          <p:nvPr/>
        </p:nvSpPr>
        <p:spPr>
          <a:xfrm>
            <a:off x="11548348" y="2228374"/>
            <a:ext cx="2367677" cy="566976"/>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E0E4E6"/>
              </a:buClr>
              <a:buSzPts val="1750"/>
              <a:buFont typeface="Spline Sans"/>
              <a:buNone/>
            </a:pPr>
            <a:r>
              <a:rPr lang="en-US" sz="1750" b="1" i="0" u="none" strike="noStrike" cap="none">
                <a:solidFill>
                  <a:srgbClr val="E0E4E6"/>
                </a:solidFill>
                <a:latin typeface="Spline Sans"/>
                <a:ea typeface="Spline Sans"/>
                <a:cs typeface="Spline Sans"/>
                <a:sym typeface="Spline Sans"/>
              </a:rPr>
              <a:t>User-Friendly Interface</a:t>
            </a:r>
            <a:endParaRPr sz="1750" b="0" i="0" u="none" strike="noStrike" cap="none"/>
          </a:p>
        </p:txBody>
      </p:sp>
      <p:sp>
        <p:nvSpPr>
          <p:cNvPr id="167" name="Google Shape;167;p18"/>
          <p:cNvSpPr/>
          <p:nvPr/>
        </p:nvSpPr>
        <p:spPr>
          <a:xfrm>
            <a:off x="11548348" y="2917746"/>
            <a:ext cx="2367677" cy="130587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E4E6"/>
              </a:buClr>
              <a:buSzPts val="1600"/>
              <a:buFont typeface="Barlow"/>
              <a:buNone/>
            </a:pPr>
            <a:r>
              <a:rPr lang="en-US" sz="1600" b="0" i="0" u="none" strike="noStrike" cap="none">
                <a:solidFill>
                  <a:srgbClr val="E0E4E6"/>
                </a:solidFill>
                <a:latin typeface="Barlow"/>
                <a:ea typeface="Barlow"/>
                <a:cs typeface="Barlow"/>
                <a:sym typeface="Barlow"/>
              </a:rPr>
              <a:t>Implement design principles that make the interface intuitive and easy to navigate.</a:t>
            </a:r>
            <a:endParaRPr sz="1600" b="0" i="0" u="none" strike="noStrike" cap="none"/>
          </a:p>
        </p:txBody>
      </p:sp>
      <p:pic>
        <p:nvPicPr>
          <p:cNvPr id="168" name="Google Shape;168;p18" descr="preencoded.png"/>
          <p:cNvPicPr preferRelativeResize="0"/>
          <p:nvPr/>
        </p:nvPicPr>
        <p:blipFill rotWithShape="1">
          <a:blip r:embed="rId7">
            <a:alphaModFix/>
          </a:blip>
          <a:srcRect/>
          <a:stretch/>
        </p:blipFill>
        <p:spPr>
          <a:xfrm>
            <a:off x="6200775" y="5162431"/>
            <a:ext cx="510302" cy="510302"/>
          </a:xfrm>
          <a:prstGeom prst="rect">
            <a:avLst/>
          </a:prstGeom>
          <a:noFill/>
          <a:ln>
            <a:noFill/>
          </a:ln>
        </p:spPr>
      </p:pic>
      <p:sp>
        <p:nvSpPr>
          <p:cNvPr id="169" name="Google Shape;169;p18"/>
          <p:cNvSpPr/>
          <p:nvPr/>
        </p:nvSpPr>
        <p:spPr>
          <a:xfrm>
            <a:off x="6200775" y="5876806"/>
            <a:ext cx="2268022" cy="283488"/>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E0E4E6"/>
              </a:buClr>
              <a:buSzPts val="1750"/>
              <a:buFont typeface="Spline Sans"/>
              <a:buNone/>
            </a:pPr>
            <a:r>
              <a:rPr lang="en-US" sz="1750" b="1" i="0" u="none" strike="noStrike" cap="none">
                <a:solidFill>
                  <a:srgbClr val="E0E4E6"/>
                </a:solidFill>
                <a:latin typeface="Spline Sans"/>
                <a:ea typeface="Spline Sans"/>
                <a:cs typeface="Spline Sans"/>
                <a:sym typeface="Spline Sans"/>
              </a:rPr>
              <a:t>Visual Hierarchy</a:t>
            </a:r>
            <a:endParaRPr sz="1750" b="0" i="0" u="none" strike="noStrike" cap="none"/>
          </a:p>
        </p:txBody>
      </p:sp>
      <p:sp>
        <p:nvSpPr>
          <p:cNvPr id="170" name="Google Shape;170;p18"/>
          <p:cNvSpPr/>
          <p:nvPr/>
        </p:nvSpPr>
        <p:spPr>
          <a:xfrm>
            <a:off x="6200775" y="6282690"/>
            <a:ext cx="2367677" cy="130587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E4E6"/>
              </a:buClr>
              <a:buSzPts val="1600"/>
              <a:buFont typeface="Barlow"/>
              <a:buNone/>
            </a:pPr>
            <a:r>
              <a:rPr lang="en-US" sz="1600" b="0" i="0" u="none" strike="noStrike" cap="none">
                <a:solidFill>
                  <a:srgbClr val="E0E4E6"/>
                </a:solidFill>
                <a:latin typeface="Barlow"/>
                <a:ea typeface="Barlow"/>
                <a:cs typeface="Barlow"/>
                <a:sym typeface="Barlow"/>
              </a:rPr>
              <a:t>Use color coding and visual hierarchy to highlight important data relationships and insights.</a:t>
            </a:r>
            <a:endParaRPr sz="1600" b="0" i="0" u="none" strike="noStrike" cap="none"/>
          </a:p>
        </p:txBody>
      </p:sp>
      <p:sp>
        <p:nvSpPr>
          <p:cNvPr id="171" name="Google Shape;171;p18"/>
          <p:cNvSpPr txBox="1"/>
          <p:nvPr/>
        </p:nvSpPr>
        <p:spPr>
          <a:xfrm>
            <a:off x="12913475" y="7857525"/>
            <a:ext cx="1356900" cy="175200"/>
          </a:xfrm>
          <a:prstGeom prst="rect">
            <a:avLst/>
          </a:prstGeom>
          <a:noFill/>
          <a:ln w="2286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8"/>
          <p:cNvSpPr/>
          <p:nvPr/>
        </p:nvSpPr>
        <p:spPr>
          <a:xfrm>
            <a:off x="8733000" y="5559350"/>
            <a:ext cx="2101200" cy="210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p:nvPr/>
        </p:nvSpPr>
        <p:spPr>
          <a:xfrm>
            <a:off x="785336" y="617934"/>
            <a:ext cx="9058751" cy="623292"/>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F0FCFF"/>
              </a:buClr>
              <a:buSzPts val="3900"/>
              <a:buFont typeface="Spline Sans"/>
              <a:buNone/>
            </a:pPr>
            <a:r>
              <a:rPr lang="en-US" sz="3900" b="1" i="0" u="none" strike="noStrike" cap="none">
                <a:solidFill>
                  <a:srgbClr val="F0FCFF"/>
                </a:solidFill>
                <a:latin typeface="Spline Sans"/>
                <a:ea typeface="Spline Sans"/>
                <a:cs typeface="Spline Sans"/>
                <a:sym typeface="Spline Sans"/>
              </a:rPr>
              <a:t>Business Insights and Decision Making</a:t>
            </a:r>
            <a:endParaRPr sz="3900" b="0" i="0" u="none" strike="noStrike" cap="none"/>
          </a:p>
        </p:txBody>
      </p:sp>
      <p:pic>
        <p:nvPicPr>
          <p:cNvPr id="179" name="Google Shape;179;p19" descr="preencoded.png"/>
          <p:cNvPicPr preferRelativeResize="0"/>
          <p:nvPr/>
        </p:nvPicPr>
        <p:blipFill rotWithShape="1">
          <a:blip r:embed="rId3">
            <a:alphaModFix/>
          </a:blip>
          <a:srcRect/>
          <a:stretch/>
        </p:blipFill>
        <p:spPr>
          <a:xfrm>
            <a:off x="2972753" y="1689973"/>
            <a:ext cx="2154793" cy="1612940"/>
          </a:xfrm>
          <a:prstGeom prst="rect">
            <a:avLst/>
          </a:prstGeom>
          <a:noFill/>
          <a:ln>
            <a:noFill/>
          </a:ln>
        </p:spPr>
      </p:pic>
      <p:sp>
        <p:nvSpPr>
          <p:cNvPr id="180" name="Google Shape;180;p19"/>
          <p:cNvSpPr/>
          <p:nvPr/>
        </p:nvSpPr>
        <p:spPr>
          <a:xfrm>
            <a:off x="3892272" y="2507456"/>
            <a:ext cx="315516" cy="394454"/>
          </a:xfrm>
          <a:prstGeom prst="rect">
            <a:avLst/>
          </a:prstGeom>
          <a:noFill/>
          <a:ln>
            <a:noFill/>
          </a:ln>
        </p:spPr>
        <p:txBody>
          <a:bodyPr spcFirstLastPara="1" wrap="square" lIns="0" tIns="0" rIns="0" bIns="0" anchor="t" anchorCtr="0">
            <a:noAutofit/>
          </a:bodyPr>
          <a:lstStyle/>
          <a:p>
            <a:pPr marL="0" marR="0" lvl="0" indent="0" algn="ctr" rtl="0">
              <a:lnSpc>
                <a:spcPct val="161224"/>
              </a:lnSpc>
              <a:spcBef>
                <a:spcPts val="0"/>
              </a:spcBef>
              <a:spcAft>
                <a:spcPts val="0"/>
              </a:spcAft>
              <a:buClr>
                <a:srgbClr val="E0E4E6"/>
              </a:buClr>
              <a:buSzPts val="2450"/>
              <a:buFont typeface="Spline Sans"/>
              <a:buNone/>
            </a:pPr>
            <a:r>
              <a:rPr lang="en-US" sz="2450" b="1" i="0" u="none" strike="noStrike" cap="none">
                <a:solidFill>
                  <a:srgbClr val="E0E4E6"/>
                </a:solidFill>
                <a:latin typeface="Spline Sans"/>
                <a:ea typeface="Spline Sans"/>
                <a:cs typeface="Spline Sans"/>
                <a:sym typeface="Spline Sans"/>
              </a:rPr>
              <a:t>1</a:t>
            </a:r>
            <a:endParaRPr sz="2450" b="0" i="0" u="none" strike="noStrike" cap="none"/>
          </a:p>
        </p:txBody>
      </p:sp>
      <p:sp>
        <p:nvSpPr>
          <p:cNvPr id="181" name="Google Shape;181;p19"/>
          <p:cNvSpPr/>
          <p:nvPr/>
        </p:nvSpPr>
        <p:spPr>
          <a:xfrm>
            <a:off x="5351859" y="1914287"/>
            <a:ext cx="2577822" cy="31158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0E4E6"/>
              </a:buClr>
              <a:buSzPts val="1950"/>
              <a:buFont typeface="Spline Sans"/>
              <a:buNone/>
            </a:pPr>
            <a:r>
              <a:rPr lang="en-US" sz="1950" b="1" i="0" u="none" strike="noStrike" cap="none">
                <a:solidFill>
                  <a:srgbClr val="E0E4E6"/>
                </a:solidFill>
                <a:latin typeface="Spline Sans"/>
                <a:ea typeface="Spline Sans"/>
                <a:cs typeface="Spline Sans"/>
                <a:sym typeface="Spline Sans"/>
              </a:rPr>
              <a:t>Growth Opportunities</a:t>
            </a:r>
            <a:endParaRPr sz="1950" b="0" i="0" u="none" strike="noStrike" cap="none"/>
          </a:p>
        </p:txBody>
      </p:sp>
      <p:sp>
        <p:nvSpPr>
          <p:cNvPr id="182" name="Google Shape;182;p19"/>
          <p:cNvSpPr/>
          <p:nvPr/>
        </p:nvSpPr>
        <p:spPr>
          <a:xfrm>
            <a:off x="5351859" y="2360414"/>
            <a:ext cx="8268891" cy="71818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Identify new markets, product lines, and customer segments with high growth potential.</a:t>
            </a:r>
            <a:endParaRPr sz="1750" b="0" i="0" u="none" strike="noStrike" cap="none"/>
          </a:p>
        </p:txBody>
      </p:sp>
      <p:sp>
        <p:nvSpPr>
          <p:cNvPr id="183" name="Google Shape;183;p19"/>
          <p:cNvSpPr/>
          <p:nvPr/>
        </p:nvSpPr>
        <p:spPr>
          <a:xfrm>
            <a:off x="5183624" y="3315653"/>
            <a:ext cx="8605361" cy="15240"/>
          </a:xfrm>
          <a:prstGeom prst="roundRect">
            <a:avLst>
              <a:gd name="adj" fmla="val 2208696"/>
            </a:avLst>
          </a:prstGeom>
          <a:solidFill>
            <a:srgbClr val="16FF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9" descr="preencoded.png"/>
          <p:cNvPicPr preferRelativeResize="0"/>
          <p:nvPr/>
        </p:nvPicPr>
        <p:blipFill rotWithShape="1">
          <a:blip r:embed="rId4">
            <a:alphaModFix/>
          </a:blip>
          <a:srcRect/>
          <a:stretch/>
        </p:blipFill>
        <p:spPr>
          <a:xfrm>
            <a:off x="1895356" y="3358991"/>
            <a:ext cx="4309705" cy="1612940"/>
          </a:xfrm>
          <a:prstGeom prst="rect">
            <a:avLst/>
          </a:prstGeom>
          <a:noFill/>
          <a:ln>
            <a:noFill/>
          </a:ln>
        </p:spPr>
      </p:pic>
      <p:sp>
        <p:nvSpPr>
          <p:cNvPr id="185" name="Google Shape;185;p19"/>
          <p:cNvSpPr/>
          <p:nvPr/>
        </p:nvSpPr>
        <p:spPr>
          <a:xfrm>
            <a:off x="3892391" y="3968234"/>
            <a:ext cx="315516" cy="394454"/>
          </a:xfrm>
          <a:prstGeom prst="rect">
            <a:avLst/>
          </a:prstGeom>
          <a:noFill/>
          <a:ln>
            <a:noFill/>
          </a:ln>
        </p:spPr>
        <p:txBody>
          <a:bodyPr spcFirstLastPara="1" wrap="square" lIns="0" tIns="0" rIns="0" bIns="0" anchor="t" anchorCtr="0">
            <a:noAutofit/>
          </a:bodyPr>
          <a:lstStyle/>
          <a:p>
            <a:pPr marL="0" marR="0" lvl="0" indent="0" algn="ctr" rtl="0">
              <a:lnSpc>
                <a:spcPct val="161224"/>
              </a:lnSpc>
              <a:spcBef>
                <a:spcPts val="0"/>
              </a:spcBef>
              <a:spcAft>
                <a:spcPts val="0"/>
              </a:spcAft>
              <a:buClr>
                <a:srgbClr val="E0E4E6"/>
              </a:buClr>
              <a:buSzPts val="2450"/>
              <a:buFont typeface="Spline Sans"/>
              <a:buNone/>
            </a:pPr>
            <a:r>
              <a:rPr lang="en-US" sz="2450" b="1" i="0" u="none" strike="noStrike" cap="none">
                <a:solidFill>
                  <a:srgbClr val="E0E4E6"/>
                </a:solidFill>
                <a:latin typeface="Spline Sans"/>
                <a:ea typeface="Spline Sans"/>
                <a:cs typeface="Spline Sans"/>
                <a:sym typeface="Spline Sans"/>
              </a:rPr>
              <a:t>2</a:t>
            </a:r>
            <a:endParaRPr sz="2450" b="0" i="0" u="none" strike="noStrike" cap="none"/>
          </a:p>
        </p:txBody>
      </p:sp>
      <p:sp>
        <p:nvSpPr>
          <p:cNvPr id="186" name="Google Shape;186;p19"/>
          <p:cNvSpPr/>
          <p:nvPr/>
        </p:nvSpPr>
        <p:spPr>
          <a:xfrm>
            <a:off x="6429375" y="3583305"/>
            <a:ext cx="2993231" cy="31158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0E4E6"/>
              </a:buClr>
              <a:buSzPts val="1950"/>
              <a:buFont typeface="Spline Sans"/>
              <a:buNone/>
            </a:pPr>
            <a:r>
              <a:rPr lang="en-US" sz="1950" b="1" i="0" u="none" strike="noStrike" cap="none">
                <a:solidFill>
                  <a:srgbClr val="E0E4E6"/>
                </a:solidFill>
                <a:latin typeface="Spline Sans"/>
                <a:ea typeface="Spline Sans"/>
                <a:cs typeface="Spline Sans"/>
                <a:sym typeface="Spline Sans"/>
              </a:rPr>
              <a:t>Performance Bottlenecks</a:t>
            </a:r>
            <a:endParaRPr sz="1950" b="0" i="0" u="none" strike="noStrike" cap="none"/>
          </a:p>
        </p:txBody>
      </p:sp>
      <p:sp>
        <p:nvSpPr>
          <p:cNvPr id="187" name="Google Shape;187;p19"/>
          <p:cNvSpPr/>
          <p:nvPr/>
        </p:nvSpPr>
        <p:spPr>
          <a:xfrm>
            <a:off x="6429375" y="4029432"/>
            <a:ext cx="7191375" cy="71818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Pinpoint areas where sales performance is lagging and take corrective action.</a:t>
            </a:r>
            <a:endParaRPr sz="1750" b="0" i="0" u="none" strike="noStrike" cap="none"/>
          </a:p>
        </p:txBody>
      </p:sp>
      <p:sp>
        <p:nvSpPr>
          <p:cNvPr id="188" name="Google Shape;188;p19"/>
          <p:cNvSpPr/>
          <p:nvPr/>
        </p:nvSpPr>
        <p:spPr>
          <a:xfrm>
            <a:off x="6261140" y="4984671"/>
            <a:ext cx="7527846" cy="15240"/>
          </a:xfrm>
          <a:prstGeom prst="roundRect">
            <a:avLst>
              <a:gd name="adj" fmla="val 2208696"/>
            </a:avLst>
          </a:prstGeom>
          <a:solidFill>
            <a:srgbClr val="29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19" descr="preencoded.png"/>
          <p:cNvPicPr preferRelativeResize="0"/>
          <p:nvPr/>
        </p:nvPicPr>
        <p:blipFill rotWithShape="1">
          <a:blip r:embed="rId5">
            <a:alphaModFix/>
          </a:blip>
          <a:srcRect/>
          <a:stretch/>
        </p:blipFill>
        <p:spPr>
          <a:xfrm>
            <a:off x="817959" y="5028009"/>
            <a:ext cx="6464498" cy="1612940"/>
          </a:xfrm>
          <a:prstGeom prst="rect">
            <a:avLst/>
          </a:prstGeom>
          <a:noFill/>
          <a:ln>
            <a:noFill/>
          </a:ln>
        </p:spPr>
      </p:pic>
      <p:sp>
        <p:nvSpPr>
          <p:cNvPr id="190" name="Google Shape;190;p19"/>
          <p:cNvSpPr/>
          <p:nvPr/>
        </p:nvSpPr>
        <p:spPr>
          <a:xfrm>
            <a:off x="3892391" y="5637252"/>
            <a:ext cx="315516" cy="394454"/>
          </a:xfrm>
          <a:prstGeom prst="rect">
            <a:avLst/>
          </a:prstGeom>
          <a:noFill/>
          <a:ln>
            <a:noFill/>
          </a:ln>
        </p:spPr>
        <p:txBody>
          <a:bodyPr spcFirstLastPara="1" wrap="square" lIns="0" tIns="0" rIns="0" bIns="0" anchor="t" anchorCtr="0">
            <a:noAutofit/>
          </a:bodyPr>
          <a:lstStyle/>
          <a:p>
            <a:pPr marL="0" marR="0" lvl="0" indent="0" algn="ctr" rtl="0">
              <a:lnSpc>
                <a:spcPct val="161224"/>
              </a:lnSpc>
              <a:spcBef>
                <a:spcPts val="0"/>
              </a:spcBef>
              <a:spcAft>
                <a:spcPts val="0"/>
              </a:spcAft>
              <a:buClr>
                <a:srgbClr val="E0E4E6"/>
              </a:buClr>
              <a:buSzPts val="2450"/>
              <a:buFont typeface="Spline Sans"/>
              <a:buNone/>
            </a:pPr>
            <a:r>
              <a:rPr lang="en-US" sz="2450" b="1" i="0" u="none" strike="noStrike" cap="none">
                <a:solidFill>
                  <a:srgbClr val="E0E4E6"/>
                </a:solidFill>
                <a:latin typeface="Spline Sans"/>
                <a:ea typeface="Spline Sans"/>
                <a:cs typeface="Spline Sans"/>
                <a:sym typeface="Spline Sans"/>
              </a:rPr>
              <a:t>3</a:t>
            </a:r>
            <a:endParaRPr sz="2450" b="0" i="0" u="none" strike="noStrike" cap="none"/>
          </a:p>
        </p:txBody>
      </p:sp>
      <p:sp>
        <p:nvSpPr>
          <p:cNvPr id="191" name="Google Shape;191;p19"/>
          <p:cNvSpPr/>
          <p:nvPr/>
        </p:nvSpPr>
        <p:spPr>
          <a:xfrm>
            <a:off x="7506772" y="5252323"/>
            <a:ext cx="2493288" cy="31158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E0E4E6"/>
              </a:buClr>
              <a:buSzPts val="1950"/>
              <a:buFont typeface="Spline Sans"/>
              <a:buNone/>
            </a:pPr>
            <a:r>
              <a:rPr lang="en-US" sz="1950" b="1" i="0" u="none" strike="noStrike" cap="none">
                <a:solidFill>
                  <a:srgbClr val="E0E4E6"/>
                </a:solidFill>
                <a:latin typeface="Spline Sans"/>
                <a:ea typeface="Spline Sans"/>
                <a:cs typeface="Spline Sans"/>
                <a:sym typeface="Spline Sans"/>
              </a:rPr>
              <a:t>Market Trends</a:t>
            </a:r>
            <a:endParaRPr sz="1950" b="0" i="0" u="none" strike="noStrike" cap="none"/>
          </a:p>
        </p:txBody>
      </p:sp>
      <p:sp>
        <p:nvSpPr>
          <p:cNvPr id="192" name="Google Shape;192;p19"/>
          <p:cNvSpPr/>
          <p:nvPr/>
        </p:nvSpPr>
        <p:spPr>
          <a:xfrm>
            <a:off x="7506772" y="5698450"/>
            <a:ext cx="6113978" cy="71818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Stay ahead of the curve by understanding evolving market dynamics and customer preferences.</a:t>
            </a:r>
            <a:endParaRPr sz="1750" b="0" i="0" u="none" strike="noStrike" cap="none"/>
          </a:p>
        </p:txBody>
      </p:sp>
      <p:sp>
        <p:nvSpPr>
          <p:cNvPr id="193" name="Google Shape;193;p19"/>
          <p:cNvSpPr/>
          <p:nvPr/>
        </p:nvSpPr>
        <p:spPr>
          <a:xfrm>
            <a:off x="785336" y="6893362"/>
            <a:ext cx="13059728" cy="71818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By translating visualizations into strategic actions, businesses can make data-driven decisions that drive revenue growth and improve profitability. This includes supporting executive decision-making processes and enabling data-driven strategic planning.</a:t>
            </a:r>
            <a:endParaRPr sz="1750" b="0" i="0" u="none" strike="noStrike" cap="none"/>
          </a:p>
        </p:txBody>
      </p:sp>
      <p:sp>
        <p:nvSpPr>
          <p:cNvPr id="194" name="Google Shape;194;p19"/>
          <p:cNvSpPr txBox="1"/>
          <p:nvPr/>
        </p:nvSpPr>
        <p:spPr>
          <a:xfrm>
            <a:off x="12935350" y="7857525"/>
            <a:ext cx="14007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9"/>
          <p:cNvSpPr txBox="1"/>
          <p:nvPr/>
        </p:nvSpPr>
        <p:spPr>
          <a:xfrm>
            <a:off x="12913475" y="7857525"/>
            <a:ext cx="1356900" cy="175200"/>
          </a:xfrm>
          <a:prstGeom prst="rect">
            <a:avLst/>
          </a:prstGeom>
          <a:noFill/>
          <a:ln w="2286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903</Words>
  <Application>Microsoft Office PowerPoint</Application>
  <PresentationFormat>Custom</PresentationFormat>
  <Paragraphs>99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Barlow</vt:lpstr>
      <vt:lpstr>Spline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Tannoo Shukla</cp:lastModifiedBy>
  <cp:revision>1</cp:revision>
  <dcterms:modified xsi:type="dcterms:W3CDTF">2025-04-04T04:11:32Z</dcterms:modified>
</cp:coreProperties>
</file>